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2" r:id="rId1"/>
  </p:sldMasterIdLst>
  <p:sldIdLst>
    <p:sldId id="256" r:id="rId2"/>
    <p:sldId id="257" r:id="rId3"/>
    <p:sldId id="278" r:id="rId4"/>
    <p:sldId id="279" r:id="rId5"/>
    <p:sldId id="277" r:id="rId6"/>
    <p:sldId id="258" r:id="rId7"/>
    <p:sldId id="259" r:id="rId8"/>
    <p:sldId id="260" r:id="rId9"/>
    <p:sldId id="273" r:id="rId10"/>
    <p:sldId id="261" r:id="rId11"/>
    <p:sldId id="264" r:id="rId12"/>
    <p:sldId id="263" r:id="rId13"/>
    <p:sldId id="262" r:id="rId14"/>
    <p:sldId id="265" r:id="rId15"/>
    <p:sldId id="267" r:id="rId16"/>
    <p:sldId id="266" r:id="rId17"/>
    <p:sldId id="268" r:id="rId18"/>
    <p:sldId id="269" r:id="rId19"/>
    <p:sldId id="274" r:id="rId20"/>
    <p:sldId id="270" r:id="rId21"/>
    <p:sldId id="272" r:id="rId22"/>
    <p:sldId id="275" r:id="rId23"/>
    <p:sldId id="276" r:id="rId24"/>
  </p:sldIdLst>
  <p:sldSz cx="9144000" cy="6858000" type="screen4x3"/>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סגנון ביניים 2 - הדגשה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157" autoAdjust="0"/>
    <p:restoredTop sz="95373" autoAdjust="0"/>
  </p:normalViewPr>
  <p:slideViewPr>
    <p:cSldViewPr>
      <p:cViewPr>
        <p:scale>
          <a:sx n="89" d="100"/>
          <a:sy n="89" d="100"/>
        </p:scale>
        <p:origin x="1176" y="840"/>
      </p:cViewPr>
      <p:guideLst>
        <p:guide orient="horz" pos="2160"/>
        <p:guide pos="2880"/>
      </p:guideLst>
    </p:cSldViewPr>
  </p:slideViewPr>
  <p:outlineViewPr>
    <p:cViewPr>
      <p:scale>
        <a:sx n="33" d="100"/>
        <a:sy n="33" d="100"/>
      </p:scale>
      <p:origin x="0" y="3168"/>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שקופית כותרת">
    <p:bg>
      <p:bgRef idx="1002">
        <a:schemeClr val="bg2"/>
      </p:bgRef>
    </p:bg>
    <p:spTree>
      <p:nvGrpSpPr>
        <p:cNvPr id="1" name=""/>
        <p:cNvGrpSpPr/>
        <p:nvPr/>
      </p:nvGrpSpPr>
      <p:grpSpPr>
        <a:xfrm>
          <a:off x="0" y="0"/>
          <a:ext cx="0" cy="0"/>
          <a:chOff x="0" y="0"/>
          <a:chExt cx="0" cy="0"/>
        </a:xfrm>
      </p:grpSpPr>
      <p:sp>
        <p:nvSpPr>
          <p:cNvPr id="7" name="צורה חופשית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8" name="צורה חופשית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כותרת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he-IL" smtClean="0"/>
              <a:t>לחץ כדי לערוך סגנון כותרת של תבנית בסיס</a:t>
            </a:r>
            <a:endParaRPr kumimoji="0" lang="en-US"/>
          </a:p>
        </p:txBody>
      </p:sp>
      <p:sp>
        <p:nvSpPr>
          <p:cNvPr id="17" name="כותרת משנה 16"/>
          <p:cNvSpPr>
            <a:spLocks noGrp="1"/>
          </p:cNvSpPr>
          <p:nvPr>
            <p:ph type="subTitle" idx="1"/>
          </p:nvPr>
        </p:nvSpPr>
        <p:spPr>
          <a:xfrm>
            <a:off x="433050"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he-IL" smtClean="0"/>
              <a:t>לחץ כדי לערוך סגנון כותרת משנה של תבנית בסיס</a:t>
            </a:r>
            <a:endParaRPr kumimoji="0" lang="en-US"/>
          </a:p>
        </p:txBody>
      </p:sp>
      <p:sp>
        <p:nvSpPr>
          <p:cNvPr id="30" name="מציין מיקום של תאריך 29"/>
          <p:cNvSpPr>
            <a:spLocks noGrp="1"/>
          </p:cNvSpPr>
          <p:nvPr>
            <p:ph type="dt" sz="half" idx="10"/>
          </p:nvPr>
        </p:nvSpPr>
        <p:spPr/>
        <p:txBody>
          <a:bodyPr/>
          <a:lstStyle/>
          <a:p>
            <a:fld id="{4E7438E1-117D-44FB-AC24-B79D899BA877}" type="datetimeFigureOut">
              <a:rPr lang="he-IL" smtClean="0"/>
              <a:t>ו'.כסלו.תשע"ז</a:t>
            </a:fld>
            <a:endParaRPr lang="he-IL"/>
          </a:p>
        </p:txBody>
      </p:sp>
      <p:sp>
        <p:nvSpPr>
          <p:cNvPr id="19" name="מציין מיקום של כותרת תחתונה 18"/>
          <p:cNvSpPr>
            <a:spLocks noGrp="1"/>
          </p:cNvSpPr>
          <p:nvPr>
            <p:ph type="ftr" sz="quarter" idx="11"/>
          </p:nvPr>
        </p:nvSpPr>
        <p:spPr/>
        <p:txBody>
          <a:bodyPr/>
          <a:lstStyle/>
          <a:p>
            <a:endParaRPr lang="he-IL"/>
          </a:p>
        </p:txBody>
      </p:sp>
      <p:sp>
        <p:nvSpPr>
          <p:cNvPr id="27" name="מציין מיקום של מספר שקופית 26"/>
          <p:cNvSpPr>
            <a:spLocks noGrp="1"/>
          </p:cNvSpPr>
          <p:nvPr>
            <p:ph type="sldNum" sz="quarter" idx="12"/>
          </p:nvPr>
        </p:nvSpPr>
        <p:spPr/>
        <p:txBody>
          <a:bodyPr/>
          <a:lstStyle/>
          <a:p>
            <a:fld id="{DAF22AC9-109E-4E4D-92F9-530E51D9A3A2}" type="slidenum">
              <a:rPr lang="he-IL" smtClean="0"/>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p:txBody>
          <a:bodyPr vert="eaVer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ו'.כסלו.תשע"ז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p:cNvSpPr>
            <a:spLocks noGrp="1"/>
          </p:cNvSpPr>
          <p:nvPr>
            <p:ph type="title" orient="vert"/>
          </p:nvPr>
        </p:nvSpPr>
        <p:spPr>
          <a:xfrm>
            <a:off x="6629400" y="274638"/>
            <a:ext cx="2057400" cy="5851525"/>
          </a:xfrm>
        </p:spPr>
        <p:txBody>
          <a:bodyPr vert="eaVert"/>
          <a:lstStyle/>
          <a:p>
            <a:r>
              <a:rPr kumimoji="0" lang="he-IL" smtClean="0"/>
              <a:t>לחץ כדי לערוך סגנון כותרת של תבנית בסיס</a:t>
            </a:r>
            <a:endParaRPr kumimoji="0" lang="en-US"/>
          </a:p>
        </p:txBody>
      </p:sp>
      <p:sp>
        <p:nvSpPr>
          <p:cNvPr id="3" name="מציין מיקום של טקסט אנכי 2"/>
          <p:cNvSpPr>
            <a:spLocks noGrp="1"/>
          </p:cNvSpPr>
          <p:nvPr>
            <p:ph type="body" orient="vert" idx="1"/>
          </p:nvPr>
        </p:nvSpPr>
        <p:spPr>
          <a:xfrm>
            <a:off x="457200" y="274638"/>
            <a:ext cx="6019800" cy="5851525"/>
          </a:xfrm>
        </p:spPr>
        <p:txBody>
          <a:bodyPr vert="eaVert"/>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ו'.כסלו.תשע"ז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lvl1pPr algn="l">
              <a:defRPr/>
            </a:lvl1pPr>
          </a:lstStyle>
          <a:p>
            <a:r>
              <a:rPr kumimoji="0" lang="he-IL" smtClean="0"/>
              <a:t>לחץ כדי לערוך סגנון כותרת של תבנית בסיס</a:t>
            </a:r>
            <a:endParaRPr kumimoji="0" lang="en-US"/>
          </a:p>
        </p:txBody>
      </p:sp>
      <p:sp>
        <p:nvSpPr>
          <p:cNvPr id="3" name="מציין מיקום תוכן 2"/>
          <p:cNvSpPr>
            <a:spLocks noGrp="1"/>
          </p:cNvSpPr>
          <p:nvPr>
            <p:ph idx="1"/>
          </p:nvPr>
        </p:nvSpPr>
        <p:spPr/>
        <p:txBody>
          <a:body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ו'.כסלו.תשע"ז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bg>
      <p:bgRef idx="1002">
        <a:schemeClr val="bg2"/>
      </p:bgRef>
    </p:bg>
    <p:spTree>
      <p:nvGrpSpPr>
        <p:cNvPr id="1" name=""/>
        <p:cNvGrpSpPr/>
        <p:nvPr/>
      </p:nvGrpSpPr>
      <p:grpSpPr>
        <a:xfrm>
          <a:off x="0" y="0"/>
          <a:ext cx="0" cy="0"/>
          <a:chOff x="0" y="0"/>
          <a:chExt cx="0" cy="0"/>
        </a:xfrm>
      </p:grpSpPr>
      <p:sp>
        <p:nvSpPr>
          <p:cNvPr id="7" name="צורה חופשית 6"/>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9" name="צורה חופשית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2" name="כותרת 1"/>
          <p:cNvSpPr>
            <a:spLocks noGrp="1"/>
          </p:cNvSpPr>
          <p:nvPr>
            <p:ph type="title"/>
          </p:nvPr>
        </p:nvSpPr>
        <p:spPr>
          <a:xfrm>
            <a:off x="685800" y="3583837"/>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1"/>
          </p:nvPr>
        </p:nvSpPr>
        <p:spPr>
          <a:xfrm>
            <a:off x="685800" y="2485800"/>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he-IL" smtClean="0"/>
              <a:t>לחץ כדי לערוך סגנונות טקסט של תבנית בסיס</a:t>
            </a:r>
          </a:p>
        </p:txBody>
      </p:sp>
      <p:sp>
        <p:nvSpPr>
          <p:cNvPr id="4" name="מציין מיקום של תאריך 3"/>
          <p:cNvSpPr>
            <a:spLocks noGrp="1"/>
          </p:cNvSpPr>
          <p:nvPr>
            <p:ph type="dt" sz="half" idx="10"/>
          </p:nvPr>
        </p:nvSpPr>
        <p:spPr/>
        <p:txBody>
          <a:bodyPr/>
          <a:lstStyle/>
          <a:p>
            <a:fld id="{4E7438E1-117D-44FB-AC24-B79D899BA877}" type="datetimeFigureOut">
              <a:rPr lang="he-IL" smtClean="0"/>
              <a:t>ו'.כסלו.תשע"ז</a:t>
            </a:fld>
            <a:endParaRPr lang="he-IL"/>
          </a:p>
        </p:txBody>
      </p:sp>
      <p:sp>
        <p:nvSpPr>
          <p:cNvPr id="5" name="מציין מיקום של כותרת תחתונה 4"/>
          <p:cNvSpPr>
            <a:spLocks noGrp="1"/>
          </p:cNvSpPr>
          <p:nvPr>
            <p:ph type="ftr" sz="quarter" idx="11"/>
          </p:nvPr>
        </p:nvSpPr>
        <p:spPr/>
        <p:txBody>
          <a:bodyPr/>
          <a:lstStyle/>
          <a:p>
            <a:endParaRPr lang="he-IL"/>
          </a:p>
        </p:txBody>
      </p:sp>
      <p:sp>
        <p:nvSpPr>
          <p:cNvPr id="6" name="מציין מיקום של מספר שקופית 5"/>
          <p:cNvSpPr>
            <a:spLocks noGrp="1"/>
          </p:cNvSpPr>
          <p:nvPr>
            <p:ph type="sldNum" sz="quarter" idx="12"/>
          </p:nvPr>
        </p:nvSpPr>
        <p:spPr/>
        <p:txBody>
          <a:bodyPr/>
          <a:lstStyle/>
          <a:p>
            <a:fld id="{DAF22AC9-109E-4E4D-92F9-530E51D9A3A2}" type="slidenum">
              <a:rPr lang="he-IL" smtClean="0"/>
              <a:t>‹#›</a:t>
            </a:fld>
            <a:endParaRPr lang="he-IL"/>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7467600" cy="1143000"/>
          </a:xfrm>
        </p:spPr>
        <p:txBody>
          <a:bodyPr/>
          <a:lstStyle/>
          <a:p>
            <a:r>
              <a:rPr kumimoji="0" lang="he-IL" smtClean="0"/>
              <a:t>לחץ כדי לערוך סגנון כותרת של תבנית בסיס</a:t>
            </a:r>
            <a:endParaRPr kumimoji="0" lang="en-US"/>
          </a:p>
        </p:txBody>
      </p:sp>
      <p:sp>
        <p:nvSpPr>
          <p:cNvPr id="3" name="מציין מיקום תוכן 2"/>
          <p:cNvSpPr>
            <a:spLocks noGrp="1"/>
          </p:cNvSpPr>
          <p:nvPr>
            <p:ph sz="half" idx="1"/>
          </p:nvPr>
        </p:nvSpPr>
        <p:spPr>
          <a:xfrm>
            <a:off x="45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4" name="מציין מיקום תוכן 3"/>
          <p:cNvSpPr>
            <a:spLocks noGrp="1"/>
          </p:cNvSpPr>
          <p:nvPr>
            <p:ph sz="half" idx="2"/>
          </p:nvPr>
        </p:nvSpPr>
        <p:spPr>
          <a:xfrm>
            <a:off x="4267200" y="1600200"/>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t>ו'.כסלו.תשע"ז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השוואה">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3050"/>
            <a:ext cx="8229600" cy="1143000"/>
          </a:xfrm>
        </p:spPr>
        <p:txBody>
          <a:bodyPr anchor="ctr"/>
          <a:lstStyle>
            <a:lvl1pPr>
              <a:defRPr/>
            </a:lvl1pPr>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1"/>
          </p:nvPr>
        </p:nvSpPr>
        <p:spPr>
          <a:xfrm>
            <a:off x="457200"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he-IL" smtClean="0"/>
              <a:t>לחץ כדי לערוך סגנונות טקסט של תבנית בסיס</a:t>
            </a:r>
          </a:p>
        </p:txBody>
      </p:sp>
      <p:sp>
        <p:nvSpPr>
          <p:cNvPr id="4" name="מציין מיקום טקסט 3"/>
          <p:cNvSpPr>
            <a:spLocks noGrp="1"/>
          </p:cNvSpPr>
          <p:nvPr>
            <p:ph type="body" sz="half" idx="3"/>
          </p:nvPr>
        </p:nvSpPr>
        <p:spPr>
          <a:xfrm>
            <a:off x="4645025"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he-IL" smtClean="0"/>
              <a:t>לחץ כדי לערוך סגנונות טקסט של תבנית בסיס</a:t>
            </a:r>
          </a:p>
        </p:txBody>
      </p:sp>
      <p:sp>
        <p:nvSpPr>
          <p:cNvPr id="5" name="מציין מיקום תוכן 4"/>
          <p:cNvSpPr>
            <a:spLocks noGrp="1"/>
          </p:cNvSpPr>
          <p:nvPr>
            <p:ph sz="quarter" idx="2"/>
          </p:nvPr>
        </p:nvSpPr>
        <p:spPr>
          <a:xfrm>
            <a:off x="457200"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6" name="מציין מיקום תוכן 5"/>
          <p:cNvSpPr>
            <a:spLocks noGrp="1"/>
          </p:cNvSpPr>
          <p:nvPr>
            <p:ph sz="quarter" idx="4"/>
          </p:nvPr>
        </p:nvSpPr>
        <p:spPr>
          <a:xfrm>
            <a:off x="4645025"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7" name="מציין מיקום של תאריך 6"/>
          <p:cNvSpPr>
            <a:spLocks noGrp="1"/>
          </p:cNvSpPr>
          <p:nvPr>
            <p:ph type="dt" sz="half" idx="10"/>
          </p:nvPr>
        </p:nvSpPr>
        <p:spPr/>
        <p:txBody>
          <a:bodyPr/>
          <a:lstStyle/>
          <a:p>
            <a:fld id="{4E7438E1-117D-44FB-AC24-B79D899BA877}" type="datetimeFigureOut">
              <a:rPr lang="he-IL" smtClean="0"/>
              <a:t>ו'.כסלו.תשע"ז</a:t>
            </a:fld>
            <a:endParaRPr lang="he-IL"/>
          </a:p>
        </p:txBody>
      </p:sp>
      <p:sp>
        <p:nvSpPr>
          <p:cNvPr id="8" name="מציין מיקום של כותרת תחתונה 7"/>
          <p:cNvSpPr>
            <a:spLocks noGrp="1"/>
          </p:cNvSpPr>
          <p:nvPr>
            <p:ph type="ftr" sz="quarter" idx="11"/>
          </p:nvPr>
        </p:nvSpPr>
        <p:spPr/>
        <p:txBody>
          <a:bodyPr/>
          <a:lstStyle/>
          <a:p>
            <a:endParaRPr lang="he-IL"/>
          </a:p>
        </p:txBody>
      </p:sp>
      <p:sp>
        <p:nvSpPr>
          <p:cNvPr id="9" name="מציין מיקום של מספר שקופית 8"/>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320"/>
            <a:ext cx="7470648" cy="1143000"/>
          </a:xfrm>
        </p:spPr>
        <p:txBody>
          <a:bodyPr anchor="ctr"/>
          <a:lstStyle>
            <a:lvl1pPr algn="l">
              <a:defRPr sz="4600"/>
            </a:lvl1pPr>
          </a:lstStyle>
          <a:p>
            <a:r>
              <a:rPr kumimoji="0" lang="he-IL" smtClean="0"/>
              <a:t>לחץ כדי לערוך סגנון כותרת של תבנית בסיס</a:t>
            </a:r>
            <a:endParaRPr kumimoji="0" lang="en-US"/>
          </a:p>
        </p:txBody>
      </p:sp>
      <p:sp>
        <p:nvSpPr>
          <p:cNvPr id="7" name="מציין מיקום של תאריך 6"/>
          <p:cNvSpPr>
            <a:spLocks noGrp="1"/>
          </p:cNvSpPr>
          <p:nvPr>
            <p:ph type="dt" sz="half" idx="10"/>
          </p:nvPr>
        </p:nvSpPr>
        <p:spPr/>
        <p:txBody>
          <a:bodyPr/>
          <a:lstStyle/>
          <a:p>
            <a:fld id="{4E7438E1-117D-44FB-AC24-B79D899BA877}" type="datetimeFigureOut">
              <a:rPr lang="he-IL" smtClean="0"/>
              <a:t>ו'.כסלו.תשע"ז</a:t>
            </a:fld>
            <a:endParaRPr lang="he-IL"/>
          </a:p>
        </p:txBody>
      </p:sp>
      <p:sp>
        <p:nvSpPr>
          <p:cNvPr id="8" name="מציין מיקום של מספר שקופית 7"/>
          <p:cNvSpPr>
            <a:spLocks noGrp="1"/>
          </p:cNvSpPr>
          <p:nvPr>
            <p:ph type="sldNum" sz="quarter" idx="11"/>
          </p:nvPr>
        </p:nvSpPr>
        <p:spPr/>
        <p:txBody>
          <a:bodyPr/>
          <a:lstStyle/>
          <a:p>
            <a:fld id="{DAF22AC9-109E-4E4D-92F9-530E51D9A3A2}" type="slidenum">
              <a:rPr lang="he-IL" smtClean="0"/>
              <a:t>‹#›</a:t>
            </a:fld>
            <a:endParaRPr lang="he-IL"/>
          </a:p>
        </p:txBody>
      </p:sp>
      <p:sp>
        <p:nvSpPr>
          <p:cNvPr id="9" name="מציין מיקום של כותרת תחתונה 8"/>
          <p:cNvSpPr>
            <a:spLocks noGrp="1"/>
          </p:cNvSpPr>
          <p:nvPr>
            <p:ph type="ftr" sz="quarter" idx="12"/>
          </p:nvPr>
        </p:nvSpPr>
        <p:spPr/>
        <p:txBody>
          <a:bodyPr/>
          <a:lstStyle/>
          <a:p>
            <a:endParaRPr lang="he-IL"/>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p:cNvSpPr>
            <a:spLocks noGrp="1"/>
          </p:cNvSpPr>
          <p:nvPr>
            <p:ph type="dt" sz="half" idx="10"/>
          </p:nvPr>
        </p:nvSpPr>
        <p:spPr/>
        <p:txBody>
          <a:bodyPr/>
          <a:lstStyle/>
          <a:p>
            <a:fld id="{4E7438E1-117D-44FB-AC24-B79D899BA877}" type="datetimeFigureOut">
              <a:rPr lang="he-IL" smtClean="0"/>
              <a:t>ו'.כסלו.תשע"ז</a:t>
            </a:fld>
            <a:endParaRPr lang="he-IL"/>
          </a:p>
        </p:txBody>
      </p:sp>
      <p:sp>
        <p:nvSpPr>
          <p:cNvPr id="3" name="מציין מיקום של כותרת תחתונה 2"/>
          <p:cNvSpPr>
            <a:spLocks noGrp="1"/>
          </p:cNvSpPr>
          <p:nvPr>
            <p:ph type="ftr" sz="quarter" idx="11"/>
          </p:nvPr>
        </p:nvSpPr>
        <p:spPr/>
        <p:txBody>
          <a:bodyPr/>
          <a:lstStyle/>
          <a:p>
            <a:endParaRPr lang="he-IL"/>
          </a:p>
        </p:txBody>
      </p:sp>
      <p:sp>
        <p:nvSpPr>
          <p:cNvPr id="4" name="מציין מיקום של מספר שקופית 3"/>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1185528"/>
            <a:ext cx="3200400" cy="730250"/>
          </a:xfrm>
        </p:spPr>
        <p:txBody>
          <a:bodyPr tIns="0" bIns="0" anchor="t"/>
          <a:lstStyle>
            <a:lvl1pPr algn="l">
              <a:buNone/>
              <a:defRPr sz="1800" b="1">
                <a:solidFill>
                  <a:schemeClr val="accent1"/>
                </a:solidFill>
              </a:defRPr>
            </a:lvl1pPr>
          </a:lstStyle>
          <a:p>
            <a:r>
              <a:rPr kumimoji="0" lang="he-IL" smtClean="0"/>
              <a:t>לחץ כדי לערוך סגנון כותרת של תבנית בסיס</a:t>
            </a:r>
            <a:endParaRPr kumimoji="0" lang="en-US"/>
          </a:p>
        </p:txBody>
      </p:sp>
      <p:sp>
        <p:nvSpPr>
          <p:cNvPr id="3" name="מציין מיקום טקסט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he-IL" smtClean="0"/>
              <a:t>לחץ כדי לערוך סגנונות טקסט של תבנית בסיס</a:t>
            </a:r>
          </a:p>
        </p:txBody>
      </p:sp>
      <p:sp>
        <p:nvSpPr>
          <p:cNvPr id="4" name="מציין מיקום תוכן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he-IL" smtClean="0"/>
              <a:t>לחץ כדי לערוך סגנונות טקסט של תבנית בסיס</a:t>
            </a:r>
          </a:p>
          <a:p>
            <a:pPr lvl="1" eaLnBrk="1" latinLnBrk="0" hangingPunct="1"/>
            <a:r>
              <a:rPr lang="he-IL" smtClean="0"/>
              <a:t>רמה שנייה</a:t>
            </a:r>
          </a:p>
          <a:p>
            <a:pPr lvl="2" eaLnBrk="1" latinLnBrk="0" hangingPunct="1"/>
            <a:r>
              <a:rPr lang="he-IL" smtClean="0"/>
              <a:t>רמה שלישית</a:t>
            </a:r>
          </a:p>
          <a:p>
            <a:pPr lvl="3" eaLnBrk="1" latinLnBrk="0" hangingPunct="1"/>
            <a:r>
              <a:rPr lang="he-IL" smtClean="0"/>
              <a:t>רמה רביעית</a:t>
            </a:r>
          </a:p>
          <a:p>
            <a:pPr lvl="4" eaLnBrk="1" latinLnBrk="0" hangingPunct="1"/>
            <a:r>
              <a:rPr lang="he-IL" smtClean="0"/>
              <a:t>רמה חמישית</a:t>
            </a:r>
            <a:endParaRPr kumimoji="0" lang="en-US"/>
          </a:p>
        </p:txBody>
      </p:sp>
      <p:sp>
        <p:nvSpPr>
          <p:cNvPr id="5" name="מציין מיקום של תאריך 4"/>
          <p:cNvSpPr>
            <a:spLocks noGrp="1"/>
          </p:cNvSpPr>
          <p:nvPr>
            <p:ph type="dt" sz="half" idx="10"/>
          </p:nvPr>
        </p:nvSpPr>
        <p:spPr/>
        <p:txBody>
          <a:bodyPr/>
          <a:lstStyle/>
          <a:p>
            <a:fld id="{4E7438E1-117D-44FB-AC24-B79D899BA877}" type="datetimeFigureOut">
              <a:rPr lang="he-IL" smtClean="0"/>
              <a:t>ו'.כסלו.תשע"ז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a:xfrm>
            <a:off x="8156448" y="6422064"/>
            <a:ext cx="762000" cy="365125"/>
          </a:xfrm>
        </p:spPr>
        <p:txBody>
          <a:bodyPr/>
          <a:lstStyle/>
          <a:p>
            <a:fld id="{DAF22AC9-109E-4E4D-92F9-530E51D9A3A2}" type="slidenum">
              <a:rPr lang="he-IL" smtClean="0"/>
              <a:t>‹#›</a:t>
            </a:fld>
            <a:endParaRPr lang="he-IL"/>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2" name="כותרת 1"/>
          <p:cNvSpPr>
            <a:spLocks noGrp="1"/>
          </p:cNvSpPr>
          <p:nvPr>
            <p:ph type="title"/>
          </p:nvPr>
        </p:nvSpPr>
        <p:spPr>
          <a:xfrm>
            <a:off x="5556732" y="1705709"/>
            <a:ext cx="3053868" cy="1253808"/>
          </a:xfrm>
        </p:spPr>
        <p:txBody>
          <a:bodyPr anchor="b"/>
          <a:lstStyle>
            <a:lvl1pPr algn="l">
              <a:buNone/>
              <a:defRPr sz="2200" b="1">
                <a:solidFill>
                  <a:schemeClr val="accent1"/>
                </a:solidFill>
              </a:defRPr>
            </a:lvl1pPr>
          </a:lstStyle>
          <a:p>
            <a:r>
              <a:rPr kumimoji="0" lang="he-IL" smtClean="0"/>
              <a:t>לחץ כדי לערוך סגנון כותרת של תבנית בסיס</a:t>
            </a:r>
            <a:endParaRPr kumimoji="0" lang="en-US"/>
          </a:p>
        </p:txBody>
      </p:sp>
      <p:sp>
        <p:nvSpPr>
          <p:cNvPr id="3" name="מציין מיקום של תמונה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he-IL" smtClean="0"/>
              <a:t>לחץ על הסמל כדי להוסיף תמונה</a:t>
            </a:r>
            <a:endParaRPr kumimoji="0" lang="en-US" dirty="0"/>
          </a:p>
        </p:txBody>
      </p:sp>
      <p:sp>
        <p:nvSpPr>
          <p:cNvPr id="4" name="מציין מיקום טקסט 3"/>
          <p:cNvSpPr>
            <a:spLocks noGrp="1"/>
          </p:cNvSpPr>
          <p:nvPr>
            <p:ph type="body" sz="half" idx="2"/>
          </p:nvPr>
        </p:nvSpPr>
        <p:spPr>
          <a:xfrm>
            <a:off x="5556734" y="2998765"/>
            <a:ext cx="3053866"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he-IL" smtClean="0"/>
              <a:t>לחץ כדי לערוך סגנונות טקסט של תבנית בסיס</a:t>
            </a:r>
          </a:p>
        </p:txBody>
      </p:sp>
      <p:sp>
        <p:nvSpPr>
          <p:cNvPr id="5" name="מציין מיקום של תאריך 4"/>
          <p:cNvSpPr>
            <a:spLocks noGrp="1"/>
          </p:cNvSpPr>
          <p:nvPr>
            <p:ph type="dt" sz="half" idx="10"/>
          </p:nvPr>
        </p:nvSpPr>
        <p:spPr>
          <a:xfrm>
            <a:off x="457200" y="6422064"/>
            <a:ext cx="2133600" cy="365125"/>
          </a:xfrm>
        </p:spPr>
        <p:txBody>
          <a:bodyPr/>
          <a:lstStyle/>
          <a:p>
            <a:fld id="{4E7438E1-117D-44FB-AC24-B79D899BA877}" type="datetimeFigureOut">
              <a:rPr lang="he-IL" smtClean="0"/>
              <a:t>ו'.כסלו.תשע"ז</a:t>
            </a:fld>
            <a:endParaRPr lang="he-IL"/>
          </a:p>
        </p:txBody>
      </p:sp>
      <p:sp>
        <p:nvSpPr>
          <p:cNvPr id="6" name="מציין מיקום של כותרת תחתונה 5"/>
          <p:cNvSpPr>
            <a:spLocks noGrp="1"/>
          </p:cNvSpPr>
          <p:nvPr>
            <p:ph type="ftr" sz="quarter" idx="11"/>
          </p:nvPr>
        </p:nvSpPr>
        <p:spPr/>
        <p:txBody>
          <a:bodyPr/>
          <a:lstStyle/>
          <a:p>
            <a:endParaRPr lang="he-IL"/>
          </a:p>
        </p:txBody>
      </p:sp>
      <p:sp>
        <p:nvSpPr>
          <p:cNvPr id="7" name="מציין מיקום של מספר שקופית 6"/>
          <p:cNvSpPr>
            <a:spLocks noGrp="1"/>
          </p:cNvSpPr>
          <p:nvPr>
            <p:ph type="sldNum" sz="quarter" idx="12"/>
          </p:nvPr>
        </p:nvSpPr>
        <p:spPr/>
        <p:txBody>
          <a:bodyPr/>
          <a:lstStyle/>
          <a:p>
            <a:fld id="{DAF22AC9-109E-4E4D-92F9-530E51D9A3A2}" type="slidenum">
              <a:rPr lang="he-IL" smtClean="0"/>
              <a:t>‹#›</a:t>
            </a:fld>
            <a:endParaRPr lang="he-IL"/>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צורה חופשית 11"/>
          <p:cNvSpPr>
            <a:spLocks/>
          </p:cNvSpPr>
          <p:nvPr/>
        </p:nvSpPr>
        <p:spPr bwMode="auto">
          <a:xfrm>
            <a:off x="0" y="4752126"/>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a:p>
        </p:txBody>
      </p:sp>
      <p:sp>
        <p:nvSpPr>
          <p:cNvPr id="16" name="צורה חופשית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a:p>
        </p:txBody>
      </p:sp>
      <p:sp>
        <p:nvSpPr>
          <p:cNvPr id="9" name="מציין מיקום של כותרת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he-IL" smtClean="0"/>
              <a:t>לחץ כדי לערוך סגנון כותרת של תבנית בסיס</a:t>
            </a:r>
            <a:endParaRPr kumimoji="0" lang="en-US"/>
          </a:p>
        </p:txBody>
      </p:sp>
      <p:sp>
        <p:nvSpPr>
          <p:cNvPr id="30" name="מציין מיקום טקסט 29"/>
          <p:cNvSpPr>
            <a:spLocks noGrp="1"/>
          </p:cNvSpPr>
          <p:nvPr>
            <p:ph type="body" idx="1"/>
          </p:nvPr>
        </p:nvSpPr>
        <p:spPr>
          <a:xfrm>
            <a:off x="457200" y="1600200"/>
            <a:ext cx="7467600" cy="4525963"/>
          </a:xfrm>
          <a:prstGeom prst="rect">
            <a:avLst/>
          </a:prstGeom>
        </p:spPr>
        <p:txBody>
          <a:bodyPr vert="horz">
            <a:normAutofit/>
          </a:bodyPr>
          <a:lstStyle/>
          <a:p>
            <a:pPr lvl="0" eaLnBrk="1" latinLnBrk="0" hangingPunct="1"/>
            <a:r>
              <a:rPr kumimoji="0" lang="he-IL" smtClean="0"/>
              <a:t>לחץ כדי לערוך סגנונות טקסט של תבנית בסיס</a:t>
            </a:r>
          </a:p>
          <a:p>
            <a:pPr lvl="1" eaLnBrk="1" latinLnBrk="0" hangingPunct="1"/>
            <a:r>
              <a:rPr kumimoji="0" lang="he-IL" smtClean="0"/>
              <a:t>רמה שנייה</a:t>
            </a:r>
          </a:p>
          <a:p>
            <a:pPr lvl="2" eaLnBrk="1" latinLnBrk="0" hangingPunct="1"/>
            <a:r>
              <a:rPr kumimoji="0" lang="he-IL" smtClean="0"/>
              <a:t>רמה שלישית</a:t>
            </a:r>
          </a:p>
          <a:p>
            <a:pPr lvl="3" eaLnBrk="1" latinLnBrk="0" hangingPunct="1"/>
            <a:r>
              <a:rPr kumimoji="0" lang="he-IL" smtClean="0"/>
              <a:t>רמה רביעית</a:t>
            </a:r>
          </a:p>
          <a:p>
            <a:pPr lvl="4" eaLnBrk="1" latinLnBrk="0" hangingPunct="1"/>
            <a:r>
              <a:rPr kumimoji="0" lang="he-IL" smtClean="0"/>
              <a:t>רמה חמישית</a:t>
            </a:r>
            <a:endParaRPr kumimoji="0" lang="en-US"/>
          </a:p>
        </p:txBody>
      </p:sp>
      <p:sp>
        <p:nvSpPr>
          <p:cNvPr id="10" name="מציין מיקום של תאריך 9"/>
          <p:cNvSpPr>
            <a:spLocks noGrp="1"/>
          </p:cNvSpPr>
          <p:nvPr>
            <p:ph type="dt" sz="half" idx="2"/>
          </p:nvPr>
        </p:nvSpPr>
        <p:spPr>
          <a:xfrm>
            <a:off x="457200" y="6422064"/>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4E7438E1-117D-44FB-AC24-B79D899BA877}" type="datetimeFigureOut">
              <a:rPr lang="he-IL" smtClean="0"/>
              <a:t>ו'.כסלו.תשע"ז</a:t>
            </a:fld>
            <a:endParaRPr lang="he-IL"/>
          </a:p>
        </p:txBody>
      </p:sp>
      <p:sp>
        <p:nvSpPr>
          <p:cNvPr id="22" name="מציין מיקום של כותרת תחתונה 21"/>
          <p:cNvSpPr>
            <a:spLocks noGrp="1"/>
          </p:cNvSpPr>
          <p:nvPr>
            <p:ph type="ftr" sz="quarter" idx="3"/>
          </p:nvPr>
        </p:nvSpPr>
        <p:spPr>
          <a:xfrm>
            <a:off x="3124200" y="6422064"/>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he-IL"/>
          </a:p>
        </p:txBody>
      </p:sp>
      <p:sp>
        <p:nvSpPr>
          <p:cNvPr id="18" name="מציין מיקום של מספר שקופית 17"/>
          <p:cNvSpPr>
            <a:spLocks noGrp="1"/>
          </p:cNvSpPr>
          <p:nvPr>
            <p:ph type="sldNum" sz="quarter" idx="4"/>
          </p:nvPr>
        </p:nvSpPr>
        <p:spPr>
          <a:xfrm>
            <a:off x="8153400" y="6422064"/>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DAF22AC9-109E-4E4D-92F9-530E51D9A3A2}" type="slidenum">
              <a:rPr lang="he-IL" smtClean="0"/>
              <a:t>‹#›</a:t>
            </a:fld>
            <a:endParaRPr lang="he-IL"/>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1" eaLnBrk="1" latinLnBrk="0" hangingPunct="1">
        <a:spcBef>
          <a:spcPct val="0"/>
        </a:spcBef>
        <a:buNone/>
        <a:defRPr kumimoji="0" sz="4600" kern="1200">
          <a:solidFill>
            <a:schemeClr val="tx1"/>
          </a:solidFill>
          <a:latin typeface="+mj-lt"/>
          <a:ea typeface="+mj-ea"/>
          <a:cs typeface="+mj-cs"/>
        </a:defRPr>
      </a:lvl1pPr>
    </p:titleStyle>
    <p:bodyStyle>
      <a:lvl1pPr marL="420624" indent="-384048" algn="r" rtl="1"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r" rtl="1"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r" rtl="1"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r" rtl="1"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r" rtl="1"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r" rtl="1"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r" rtl="1"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r" rtl="1"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r" rtl="1"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r" rtl="1" eaLnBrk="1" latinLnBrk="0" hangingPunct="1">
        <a:defRPr kumimoji="0" kern="1200">
          <a:solidFill>
            <a:schemeClr val="tx1"/>
          </a:solidFill>
          <a:latin typeface="+mn-lt"/>
          <a:ea typeface="+mn-ea"/>
          <a:cs typeface="+mn-cs"/>
        </a:defRPr>
      </a:lvl1pPr>
      <a:lvl2pPr marL="457200" algn="r" rtl="1" eaLnBrk="1" latinLnBrk="0" hangingPunct="1">
        <a:defRPr kumimoji="0" kern="1200">
          <a:solidFill>
            <a:schemeClr val="tx1"/>
          </a:solidFill>
          <a:latin typeface="+mn-lt"/>
          <a:ea typeface="+mn-ea"/>
          <a:cs typeface="+mn-cs"/>
        </a:defRPr>
      </a:lvl2pPr>
      <a:lvl3pPr marL="914400" algn="r" rtl="1" eaLnBrk="1" latinLnBrk="0" hangingPunct="1">
        <a:defRPr kumimoji="0" kern="1200">
          <a:solidFill>
            <a:schemeClr val="tx1"/>
          </a:solidFill>
          <a:latin typeface="+mn-lt"/>
          <a:ea typeface="+mn-ea"/>
          <a:cs typeface="+mn-cs"/>
        </a:defRPr>
      </a:lvl3pPr>
      <a:lvl4pPr marL="1371600" algn="r" rtl="1" eaLnBrk="1" latinLnBrk="0" hangingPunct="1">
        <a:defRPr kumimoji="0" kern="1200">
          <a:solidFill>
            <a:schemeClr val="tx1"/>
          </a:solidFill>
          <a:latin typeface="+mn-lt"/>
          <a:ea typeface="+mn-ea"/>
          <a:cs typeface="+mn-cs"/>
        </a:defRPr>
      </a:lvl4pPr>
      <a:lvl5pPr marL="1828800" algn="r" rtl="1" eaLnBrk="1" latinLnBrk="0" hangingPunct="1">
        <a:defRPr kumimoji="0" kern="1200">
          <a:solidFill>
            <a:schemeClr val="tx1"/>
          </a:solidFill>
          <a:latin typeface="+mn-lt"/>
          <a:ea typeface="+mn-ea"/>
          <a:cs typeface="+mn-cs"/>
        </a:defRPr>
      </a:lvl5pPr>
      <a:lvl6pPr marL="2286000" algn="r" rtl="1" eaLnBrk="1" latinLnBrk="0" hangingPunct="1">
        <a:defRPr kumimoji="0" kern="1200">
          <a:solidFill>
            <a:schemeClr val="tx1"/>
          </a:solidFill>
          <a:latin typeface="+mn-lt"/>
          <a:ea typeface="+mn-ea"/>
          <a:cs typeface="+mn-cs"/>
        </a:defRPr>
      </a:lvl6pPr>
      <a:lvl7pPr marL="2743200" algn="r" rtl="1" eaLnBrk="1" latinLnBrk="0" hangingPunct="1">
        <a:defRPr kumimoji="0" kern="1200">
          <a:solidFill>
            <a:schemeClr val="tx1"/>
          </a:solidFill>
          <a:latin typeface="+mn-lt"/>
          <a:ea typeface="+mn-ea"/>
          <a:cs typeface="+mn-cs"/>
        </a:defRPr>
      </a:lvl7pPr>
      <a:lvl8pPr marL="3200400" algn="r" rtl="1" eaLnBrk="1" latinLnBrk="0" hangingPunct="1">
        <a:defRPr kumimoji="0" kern="1200">
          <a:solidFill>
            <a:schemeClr val="tx1"/>
          </a:solidFill>
          <a:latin typeface="+mn-lt"/>
          <a:ea typeface="+mn-ea"/>
          <a:cs typeface="+mn-cs"/>
        </a:defRPr>
      </a:lvl8pPr>
      <a:lvl9pPr marL="3657600" algn="r" rtl="1"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eg"/><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9.xml"/><Relationship Id="rId2" Type="http://schemas.openxmlformats.org/officeDocument/2006/relationships/image" Target="../media/image3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26.png"/><Relationship Id="rId5" Type="http://schemas.openxmlformats.org/officeDocument/2006/relationships/image" Target="../media/image37.png"/><Relationship Id="rId1" Type="http://schemas.openxmlformats.org/officeDocument/2006/relationships/slideLayout" Target="../slideLayouts/slideLayout4.xml"/><Relationship Id="rId2"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tiff"/><Relationship Id="rId1" Type="http://schemas.openxmlformats.org/officeDocument/2006/relationships/slideLayout" Target="../slideLayouts/slideLayout4.xml"/><Relationship Id="rId2"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User\Desktop\4001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479131"/>
          </a:xfrm>
          <a:prstGeom prst="rect">
            <a:avLst/>
          </a:prstGeom>
          <a:noFill/>
          <a:extLst>
            <a:ext uri="{909E8E84-426E-40DD-AFC4-6F175D3DCCD1}">
              <a14:hiddenFill xmlns:a14="http://schemas.microsoft.com/office/drawing/2010/main">
                <a:solidFill>
                  <a:srgbClr val="FFFFFF"/>
                </a:solidFill>
              </a14:hiddenFill>
            </a:ext>
          </a:extLst>
        </p:spPr>
      </p:pic>
      <p:sp>
        <p:nvSpPr>
          <p:cNvPr id="2" name="כותרת 1"/>
          <p:cNvSpPr>
            <a:spLocks noGrp="1"/>
          </p:cNvSpPr>
          <p:nvPr>
            <p:ph type="ctrTitle"/>
          </p:nvPr>
        </p:nvSpPr>
        <p:spPr>
          <a:xfrm>
            <a:off x="1835696" y="0"/>
            <a:ext cx="7772400" cy="1470025"/>
          </a:xfrm>
        </p:spPr>
        <p:txBody>
          <a:bodyPr>
            <a:normAutofit fontScale="90000"/>
          </a:bodyPr>
          <a:lstStyle/>
          <a:p>
            <a:r>
              <a:rPr lang="he-IL" dirty="0" smtClean="0"/>
              <a:t>	אפליקציית </a:t>
            </a:r>
            <a:r>
              <a:rPr lang="he-IL" dirty="0"/>
              <a:t>שליטה במשקל </a:t>
            </a:r>
            <a:r>
              <a:rPr lang="he-IL" dirty="0" smtClean="0"/>
              <a:t/>
            </a:r>
            <a:br>
              <a:rPr lang="he-IL" dirty="0" smtClean="0"/>
            </a:br>
            <a:r>
              <a:rPr lang="he-IL" dirty="0" smtClean="0"/>
              <a:t>			לכלי שינוע</a:t>
            </a:r>
            <a:endParaRPr lang="he-IL" dirty="0"/>
          </a:p>
        </p:txBody>
      </p:sp>
      <p:sp>
        <p:nvSpPr>
          <p:cNvPr id="6" name="Rectangle 6"/>
          <p:cNvSpPr>
            <a:spLocks noGrp="1"/>
          </p:cNvSpPr>
          <p:nvPr>
            <p:ph type="subTitle" idx="1"/>
          </p:nvPr>
        </p:nvSpPr>
        <p:spPr>
          <a:xfrm>
            <a:off x="107504" y="4465094"/>
            <a:ext cx="3329758" cy="1766637"/>
          </a:xfrm>
          <a:prstGeom prst="rect">
            <a:avLst/>
          </a:prstGeom>
          <a:noFill/>
        </p:spPr>
        <p:txBody>
          <a:bodyPr wrap="none" lIns="91440" tIns="45720" rIns="91440" bIns="45720">
            <a:spAutoFit/>
            <a:scene3d>
              <a:camera prst="orthographicFront"/>
              <a:lightRig rig="balanced" dir="t">
                <a:rot lat="0" lon="0" rev="2100000"/>
              </a:lightRig>
            </a:scene3d>
            <a:sp3d extrusionH="57150" prstMaterial="metal">
              <a:bevelT w="38100" h="25400"/>
              <a:contourClr>
                <a:schemeClr val="bg2"/>
              </a:contourClr>
            </a:sp3d>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dirty="0" err="1" smtClean="0">
                <a:ln w="50800"/>
              </a:rPr>
              <a:t>Liron</a:t>
            </a:r>
            <a:r>
              <a:rPr lang="en-US" sz="3200" b="1" dirty="0" smtClean="0">
                <a:ln w="50800"/>
              </a:rPr>
              <a:t> </a:t>
            </a:r>
            <a:r>
              <a:rPr lang="en-US" sz="3200" b="1" dirty="0" err="1">
                <a:ln w="50800"/>
              </a:rPr>
              <a:t>Z</a:t>
            </a:r>
            <a:r>
              <a:rPr lang="en-US" sz="3200" b="1" dirty="0" err="1" smtClean="0">
                <a:ln w="50800"/>
              </a:rPr>
              <a:t>luf</a:t>
            </a:r>
            <a:endParaRPr lang="en-US" sz="3200" b="1" dirty="0" smtClean="0">
              <a:ln w="50800"/>
            </a:endParaRPr>
          </a:p>
          <a:p>
            <a:r>
              <a:rPr lang="en-US" sz="3200" b="1" dirty="0" err="1" smtClean="0">
                <a:ln w="50800"/>
              </a:rPr>
              <a:t>Eyal</a:t>
            </a:r>
            <a:r>
              <a:rPr lang="en-US" sz="3200" b="1" dirty="0" smtClean="0">
                <a:ln w="50800"/>
              </a:rPr>
              <a:t> </a:t>
            </a:r>
            <a:r>
              <a:rPr lang="en-US" sz="3200" b="1" dirty="0" err="1" smtClean="0">
                <a:ln w="50800"/>
              </a:rPr>
              <a:t>Fridman</a:t>
            </a:r>
            <a:endParaRPr lang="en-US" sz="3200" b="1" dirty="0" smtClean="0">
              <a:ln w="50800"/>
            </a:endParaRPr>
          </a:p>
          <a:p>
            <a:r>
              <a:rPr lang="en-US" sz="3200" b="1" dirty="0" err="1" smtClean="0">
                <a:ln w="50800"/>
              </a:rPr>
              <a:t>Omri</a:t>
            </a:r>
            <a:r>
              <a:rPr lang="en-US" sz="3200" b="1" dirty="0" smtClean="0">
                <a:ln w="50800"/>
              </a:rPr>
              <a:t> Ben </a:t>
            </a:r>
            <a:r>
              <a:rPr lang="en-US" sz="3200" b="1" dirty="0" err="1">
                <a:ln w="50800"/>
              </a:rPr>
              <a:t>S</a:t>
            </a:r>
            <a:r>
              <a:rPr lang="en-US" sz="3200" b="1" dirty="0" err="1" smtClean="0">
                <a:ln w="50800"/>
              </a:rPr>
              <a:t>hitrit</a:t>
            </a:r>
            <a:endParaRPr lang="en-US" sz="3200" b="1" dirty="0">
              <a:ln w="50800"/>
            </a:endParaRPr>
          </a:p>
        </p:txBody>
      </p:sp>
    </p:spTree>
    <p:extLst>
      <p:ext uri="{BB962C8B-B14F-4D97-AF65-F5344CB8AC3E}">
        <p14:creationId xmlns:p14="http://schemas.microsoft.com/office/powerpoint/2010/main" val="39503987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8219256" cy="1143000"/>
          </a:xfrm>
        </p:spPr>
        <p:txBody>
          <a:bodyPr/>
          <a:lstStyle/>
          <a:p>
            <a:pPr algn="ctr"/>
            <a:r>
              <a:rPr lang="en-US" dirty="0" smtClean="0"/>
              <a:t>NoSQL Database</a:t>
            </a:r>
            <a:endParaRPr lang="he-IL" dirty="0"/>
          </a:p>
        </p:txBody>
      </p:sp>
      <p:graphicFrame>
        <p:nvGraphicFramePr>
          <p:cNvPr id="4" name="מציין מיקום תוכן 3"/>
          <p:cNvGraphicFramePr>
            <a:graphicFrameLocks noGrp="1"/>
          </p:cNvGraphicFramePr>
          <p:nvPr>
            <p:ph idx="1"/>
            <p:extLst>
              <p:ext uri="{D42A27DB-BD31-4B8C-83A1-F6EECF244321}">
                <p14:modId xmlns:p14="http://schemas.microsoft.com/office/powerpoint/2010/main" val="1145454830"/>
              </p:ext>
            </p:extLst>
          </p:nvPr>
        </p:nvGraphicFramePr>
        <p:xfrm>
          <a:off x="6156176" y="1340768"/>
          <a:ext cx="1768624" cy="2448271"/>
        </p:xfrm>
        <a:graphic>
          <a:graphicData uri="http://schemas.openxmlformats.org/drawingml/2006/table">
            <a:tbl>
              <a:tblPr rtl="1" firstRow="1" bandRow="1">
                <a:tableStyleId>{21E4AEA4-8DFA-4A89-87EB-49C32662AFE0}</a:tableStyleId>
              </a:tblPr>
              <a:tblGrid>
                <a:gridCol w="1768624"/>
              </a:tblGrid>
              <a:tr h="400516">
                <a:tc>
                  <a:txBody>
                    <a:bodyPr/>
                    <a:lstStyle/>
                    <a:p>
                      <a:pPr algn="ctr" rtl="1"/>
                      <a:r>
                        <a:rPr lang="en-US" dirty="0" smtClean="0"/>
                        <a:t>Items</a:t>
                      </a:r>
                      <a:endParaRPr lang="he-IL" dirty="0"/>
                    </a:p>
                  </a:txBody>
                  <a:tcPr/>
                </a:tc>
              </a:tr>
              <a:tr h="409551">
                <a:tc>
                  <a:txBody>
                    <a:bodyPr/>
                    <a:lstStyle/>
                    <a:p>
                      <a:pPr rtl="1"/>
                      <a:r>
                        <a:rPr lang="en-US" dirty="0" err="1" smtClean="0"/>
                        <a:t>sku</a:t>
                      </a:r>
                      <a:endParaRPr lang="he-IL" dirty="0"/>
                    </a:p>
                  </a:txBody>
                  <a:tcPr/>
                </a:tc>
              </a:tr>
              <a:tr h="409551">
                <a:tc>
                  <a:txBody>
                    <a:bodyPr/>
                    <a:lstStyle/>
                    <a:p>
                      <a:pPr rtl="1"/>
                      <a:r>
                        <a:rPr lang="en-US" dirty="0" err="1" smtClean="0"/>
                        <a:t>itemName</a:t>
                      </a:r>
                      <a:endParaRPr lang="he-IL" dirty="0"/>
                    </a:p>
                  </a:txBody>
                  <a:tcPr/>
                </a:tc>
              </a:tr>
              <a:tr h="409551">
                <a:tc>
                  <a:txBody>
                    <a:bodyPr/>
                    <a:lstStyle/>
                    <a:p>
                      <a:pPr rtl="1"/>
                      <a:r>
                        <a:rPr lang="en-US" dirty="0" smtClean="0"/>
                        <a:t>amount</a:t>
                      </a:r>
                      <a:endParaRPr lang="he-IL" dirty="0"/>
                    </a:p>
                  </a:txBody>
                  <a:tcPr/>
                </a:tc>
              </a:tr>
              <a:tr h="409551">
                <a:tc>
                  <a:txBody>
                    <a:bodyPr/>
                    <a:lstStyle/>
                    <a:p>
                      <a:pPr rtl="1"/>
                      <a:r>
                        <a:rPr lang="en-US" dirty="0" smtClean="0"/>
                        <a:t>weight</a:t>
                      </a:r>
                      <a:endParaRPr lang="he-IL" dirty="0"/>
                    </a:p>
                  </a:txBody>
                  <a:tcPr/>
                </a:tc>
              </a:tr>
              <a:tr h="409551">
                <a:tc>
                  <a:txBody>
                    <a:bodyPr/>
                    <a:lstStyle/>
                    <a:p>
                      <a:pPr rtl="1"/>
                      <a:r>
                        <a:rPr lang="en-US" dirty="0" smtClean="0"/>
                        <a:t>location</a:t>
                      </a:r>
                      <a:endParaRPr lang="he-IL" dirty="0"/>
                    </a:p>
                  </a:txBody>
                  <a:tcPr/>
                </a:tc>
              </a:tr>
            </a:tbl>
          </a:graphicData>
        </a:graphic>
      </p:graphicFrame>
      <p:graphicFrame>
        <p:nvGraphicFramePr>
          <p:cNvPr id="5" name="מציין מיקום תוכן 3"/>
          <p:cNvGraphicFramePr>
            <a:graphicFrameLocks/>
          </p:cNvGraphicFramePr>
          <p:nvPr>
            <p:extLst>
              <p:ext uri="{D42A27DB-BD31-4B8C-83A1-F6EECF244321}">
                <p14:modId xmlns:p14="http://schemas.microsoft.com/office/powerpoint/2010/main" val="816183542"/>
              </p:ext>
            </p:extLst>
          </p:nvPr>
        </p:nvGraphicFramePr>
        <p:xfrm>
          <a:off x="6228184" y="4221088"/>
          <a:ext cx="1768624" cy="2225040"/>
        </p:xfrm>
        <a:graphic>
          <a:graphicData uri="http://schemas.openxmlformats.org/drawingml/2006/table">
            <a:tbl>
              <a:tblPr rtl="1" firstRow="1" bandRow="1">
                <a:tableStyleId>{21E4AEA4-8DFA-4A89-87EB-49C32662AFE0}</a:tableStyleId>
              </a:tblPr>
              <a:tblGrid>
                <a:gridCol w="1768624"/>
              </a:tblGrid>
              <a:tr h="370840">
                <a:tc>
                  <a:txBody>
                    <a:bodyPr/>
                    <a:lstStyle/>
                    <a:p>
                      <a:pPr algn="ctr" rtl="1"/>
                      <a:r>
                        <a:rPr lang="en-US" dirty="0" smtClean="0"/>
                        <a:t>Orders</a:t>
                      </a:r>
                      <a:endParaRPr lang="he-IL" dirty="0"/>
                    </a:p>
                  </a:txBody>
                  <a:tcPr/>
                </a:tc>
              </a:tr>
              <a:tr h="370840">
                <a:tc>
                  <a:txBody>
                    <a:bodyPr/>
                    <a:lstStyle/>
                    <a:p>
                      <a:pPr rtl="1"/>
                      <a:r>
                        <a:rPr lang="en-US" dirty="0" err="1" smtClean="0"/>
                        <a:t>orderNumber</a:t>
                      </a:r>
                      <a:endParaRPr lang="he-IL" dirty="0"/>
                    </a:p>
                  </a:txBody>
                  <a:tcPr/>
                </a:tc>
              </a:tr>
              <a:tr h="370840">
                <a:tc>
                  <a:txBody>
                    <a:bodyPr/>
                    <a:lstStyle/>
                    <a:p>
                      <a:pPr rtl="1"/>
                      <a:r>
                        <a:rPr lang="en-US" dirty="0" err="1" smtClean="0"/>
                        <a:t>sku</a:t>
                      </a:r>
                      <a:endParaRPr lang="he-IL" dirty="0"/>
                    </a:p>
                  </a:txBody>
                  <a:tcPr/>
                </a:tc>
              </a:tr>
              <a:tr h="370840">
                <a:tc>
                  <a:txBody>
                    <a:bodyPr/>
                    <a:lstStyle/>
                    <a:p>
                      <a:pPr rtl="1"/>
                      <a:r>
                        <a:rPr lang="en-US" dirty="0" err="1" smtClean="0"/>
                        <a:t>userName</a:t>
                      </a:r>
                      <a:endParaRPr lang="he-IL" dirty="0"/>
                    </a:p>
                  </a:txBody>
                  <a:tcPr/>
                </a:tc>
              </a:tr>
              <a:tr h="370840">
                <a:tc>
                  <a:txBody>
                    <a:bodyPr/>
                    <a:lstStyle/>
                    <a:p>
                      <a:pPr rtl="1"/>
                      <a:r>
                        <a:rPr lang="en-US" dirty="0" smtClean="0"/>
                        <a:t>amount</a:t>
                      </a:r>
                      <a:endParaRPr lang="he-IL" dirty="0"/>
                    </a:p>
                  </a:txBody>
                  <a:tcPr/>
                </a:tc>
              </a:tr>
              <a:tr h="370840">
                <a:tc>
                  <a:txBody>
                    <a:bodyPr/>
                    <a:lstStyle/>
                    <a:p>
                      <a:pPr rtl="1"/>
                      <a:r>
                        <a:rPr lang="en-US" dirty="0" smtClean="0"/>
                        <a:t>status</a:t>
                      </a:r>
                      <a:endParaRPr lang="he-IL" dirty="0"/>
                    </a:p>
                  </a:txBody>
                  <a:tcPr/>
                </a:tc>
              </a:tr>
            </a:tbl>
          </a:graphicData>
        </a:graphic>
      </p:graphicFrame>
      <p:graphicFrame>
        <p:nvGraphicFramePr>
          <p:cNvPr id="6" name="מציין מיקום תוכן 3"/>
          <p:cNvGraphicFramePr>
            <a:graphicFrameLocks/>
          </p:cNvGraphicFramePr>
          <p:nvPr>
            <p:extLst>
              <p:ext uri="{D42A27DB-BD31-4B8C-83A1-F6EECF244321}">
                <p14:modId xmlns:p14="http://schemas.microsoft.com/office/powerpoint/2010/main" val="209974355"/>
              </p:ext>
            </p:extLst>
          </p:nvPr>
        </p:nvGraphicFramePr>
        <p:xfrm>
          <a:off x="755576" y="4221088"/>
          <a:ext cx="1768624" cy="2219960"/>
        </p:xfrm>
        <a:graphic>
          <a:graphicData uri="http://schemas.openxmlformats.org/drawingml/2006/table">
            <a:tbl>
              <a:tblPr rtl="1" firstRow="1" bandRow="1">
                <a:tableStyleId>{21E4AEA4-8DFA-4A89-87EB-49C32662AFE0}</a:tableStyleId>
              </a:tblPr>
              <a:tblGrid>
                <a:gridCol w="1768624"/>
              </a:tblGrid>
              <a:tr h="142984">
                <a:tc>
                  <a:txBody>
                    <a:bodyPr/>
                    <a:lstStyle/>
                    <a:p>
                      <a:pPr algn="ctr" rtl="1"/>
                      <a:r>
                        <a:rPr lang="en-US" dirty="0" smtClean="0"/>
                        <a:t>Weights</a:t>
                      </a:r>
                      <a:endParaRPr lang="he-IL" dirty="0"/>
                    </a:p>
                  </a:txBody>
                  <a:tcPr/>
                </a:tc>
              </a:tr>
              <a:tr h="370840">
                <a:tc>
                  <a:txBody>
                    <a:bodyPr/>
                    <a:lstStyle/>
                    <a:p>
                      <a:pPr rtl="1"/>
                      <a:r>
                        <a:rPr lang="en-US" dirty="0" err="1" smtClean="0"/>
                        <a:t>userName</a:t>
                      </a:r>
                      <a:endParaRPr lang="he-IL" dirty="0"/>
                    </a:p>
                  </a:txBody>
                  <a:tcPr/>
                </a:tc>
              </a:tr>
              <a:tr h="370840">
                <a:tc>
                  <a:txBody>
                    <a:bodyPr/>
                    <a:lstStyle/>
                    <a:p>
                      <a:pPr rtl="1"/>
                      <a:r>
                        <a:rPr lang="en-US" dirty="0" smtClean="0"/>
                        <a:t>date</a:t>
                      </a:r>
                      <a:endParaRPr lang="he-IL" dirty="0"/>
                    </a:p>
                  </a:txBody>
                  <a:tcPr/>
                </a:tc>
              </a:tr>
              <a:tr h="370840">
                <a:tc>
                  <a:txBody>
                    <a:bodyPr/>
                    <a:lstStyle/>
                    <a:p>
                      <a:pPr rtl="1"/>
                      <a:r>
                        <a:rPr lang="en-US" dirty="0" smtClean="0"/>
                        <a:t>Weight</a:t>
                      </a:r>
                      <a:endParaRPr lang="he-IL" dirty="0"/>
                    </a:p>
                  </a:txBody>
                  <a:tcPr/>
                </a:tc>
              </a:tr>
              <a:tr h="370840">
                <a:tc>
                  <a:txBody>
                    <a:bodyPr/>
                    <a:lstStyle/>
                    <a:p>
                      <a:pPr rtl="1"/>
                      <a:r>
                        <a:rPr lang="en-US" dirty="0" smtClean="0"/>
                        <a:t>latitude</a:t>
                      </a:r>
                      <a:endParaRPr lang="he-IL" dirty="0"/>
                    </a:p>
                  </a:txBody>
                  <a:tcPr/>
                </a:tc>
              </a:tr>
              <a:tr h="370840">
                <a:tc>
                  <a:txBody>
                    <a:bodyPr/>
                    <a:lstStyle/>
                    <a:p>
                      <a:pPr rtl="1"/>
                      <a:r>
                        <a:rPr lang="en-US" dirty="0" smtClean="0"/>
                        <a:t>longitude</a:t>
                      </a:r>
                      <a:endParaRPr lang="he-IL" dirty="0"/>
                    </a:p>
                  </a:txBody>
                  <a:tcPr/>
                </a:tc>
              </a:tr>
            </a:tbl>
          </a:graphicData>
        </a:graphic>
      </p:graphicFrame>
      <p:graphicFrame>
        <p:nvGraphicFramePr>
          <p:cNvPr id="7" name="מציין מיקום תוכן 3"/>
          <p:cNvGraphicFramePr>
            <a:graphicFrameLocks/>
          </p:cNvGraphicFramePr>
          <p:nvPr>
            <p:extLst>
              <p:ext uri="{D42A27DB-BD31-4B8C-83A1-F6EECF244321}">
                <p14:modId xmlns:p14="http://schemas.microsoft.com/office/powerpoint/2010/main" val="3452179314"/>
              </p:ext>
            </p:extLst>
          </p:nvPr>
        </p:nvGraphicFramePr>
        <p:xfrm>
          <a:off x="755576" y="1412776"/>
          <a:ext cx="1768624" cy="1994768"/>
        </p:xfrm>
        <a:graphic>
          <a:graphicData uri="http://schemas.openxmlformats.org/drawingml/2006/table">
            <a:tbl>
              <a:tblPr rtl="1" firstRow="1" bandRow="1">
                <a:tableStyleId>{21E4AEA4-8DFA-4A89-87EB-49C32662AFE0}</a:tableStyleId>
              </a:tblPr>
              <a:tblGrid>
                <a:gridCol w="1768624"/>
              </a:tblGrid>
              <a:tr h="511408">
                <a:tc>
                  <a:txBody>
                    <a:bodyPr/>
                    <a:lstStyle/>
                    <a:p>
                      <a:pPr algn="ctr" rtl="1"/>
                      <a:r>
                        <a:rPr lang="en-US" dirty="0" smtClean="0"/>
                        <a:t>Users</a:t>
                      </a:r>
                      <a:endParaRPr lang="he-IL" dirty="0"/>
                    </a:p>
                  </a:txBody>
                  <a:tcPr/>
                </a:tc>
              </a:tr>
              <a:tr h="370840">
                <a:tc>
                  <a:txBody>
                    <a:bodyPr/>
                    <a:lstStyle/>
                    <a:p>
                      <a:pPr rtl="1"/>
                      <a:r>
                        <a:rPr lang="en-US" dirty="0" err="1" smtClean="0"/>
                        <a:t>userName</a:t>
                      </a:r>
                      <a:endParaRPr lang="he-IL" dirty="0"/>
                    </a:p>
                  </a:txBody>
                  <a:tcPr/>
                </a:tc>
              </a:tr>
              <a:tr h="370840">
                <a:tc>
                  <a:txBody>
                    <a:bodyPr/>
                    <a:lstStyle/>
                    <a:p>
                      <a:pPr rtl="1"/>
                      <a:r>
                        <a:rPr lang="en-US" dirty="0" smtClean="0"/>
                        <a:t>password</a:t>
                      </a:r>
                      <a:endParaRPr lang="he-IL" dirty="0"/>
                    </a:p>
                  </a:txBody>
                  <a:tcPr/>
                </a:tc>
              </a:tr>
              <a:tr h="370840">
                <a:tc>
                  <a:txBody>
                    <a:bodyPr/>
                    <a:lstStyle/>
                    <a:p>
                      <a:pPr rtl="1"/>
                      <a:r>
                        <a:rPr lang="en-US" dirty="0" err="1" smtClean="0"/>
                        <a:t>securityLevel</a:t>
                      </a:r>
                      <a:endParaRPr lang="he-IL" dirty="0"/>
                    </a:p>
                  </a:txBody>
                  <a:tcPr/>
                </a:tc>
              </a:tr>
              <a:tr h="370840">
                <a:tc>
                  <a:txBody>
                    <a:bodyPr/>
                    <a:lstStyle/>
                    <a:p>
                      <a:pPr rtl="1"/>
                      <a:r>
                        <a:rPr lang="en-US" dirty="0" err="1" smtClean="0"/>
                        <a:t>nfc</a:t>
                      </a:r>
                      <a:endParaRPr lang="he-IL" dirty="0"/>
                    </a:p>
                  </a:txBody>
                  <a:tcPr/>
                </a:tc>
              </a:tr>
            </a:tbl>
          </a:graphicData>
        </a:graphic>
      </p:graphicFrame>
      <p:cxnSp>
        <p:nvCxnSpPr>
          <p:cNvPr id="9" name="מחבר חץ ישר 8"/>
          <p:cNvCxnSpPr/>
          <p:nvPr/>
        </p:nvCxnSpPr>
        <p:spPr>
          <a:xfrm flipH="1" flipV="1">
            <a:off x="4499992" y="2852936"/>
            <a:ext cx="1728192" cy="237626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מחבר חץ ישר 10"/>
          <p:cNvCxnSpPr/>
          <p:nvPr/>
        </p:nvCxnSpPr>
        <p:spPr>
          <a:xfrm flipH="1">
            <a:off x="4499992" y="1916832"/>
            <a:ext cx="1656184" cy="100811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מחבר חץ ישר 11"/>
          <p:cNvCxnSpPr/>
          <p:nvPr/>
        </p:nvCxnSpPr>
        <p:spPr>
          <a:xfrm flipV="1">
            <a:off x="2552700" y="3157736"/>
            <a:ext cx="3603476" cy="2404864"/>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מחבר חץ ישר 12"/>
          <p:cNvCxnSpPr/>
          <p:nvPr/>
        </p:nvCxnSpPr>
        <p:spPr>
          <a:xfrm flipH="1" flipV="1">
            <a:off x="2483768" y="4797152"/>
            <a:ext cx="3736404" cy="7539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cxnSp>
        <p:nvCxnSpPr>
          <p:cNvPr id="14" name="מחבר חץ ישר 13"/>
          <p:cNvCxnSpPr/>
          <p:nvPr/>
        </p:nvCxnSpPr>
        <p:spPr>
          <a:xfrm flipH="1" flipV="1">
            <a:off x="2483768" y="2060848"/>
            <a:ext cx="3736404" cy="349029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0523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8219256" cy="1143000"/>
          </a:xfrm>
        </p:spPr>
        <p:txBody>
          <a:bodyPr/>
          <a:lstStyle/>
          <a:p>
            <a:pPr algn="ctr"/>
            <a:r>
              <a:rPr lang="he-IL" dirty="0" smtClean="0"/>
              <a:t>הצגת מערכת הניהול</a:t>
            </a:r>
            <a:endParaRPr lang="he-IL" dirty="0"/>
          </a:p>
        </p:txBody>
      </p:sp>
      <p:pic>
        <p:nvPicPr>
          <p:cNvPr id="5122" name="Picture 2" descr="C:\Users\User\Desktop\Misc-Web-Database-ic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704" y="1489348"/>
            <a:ext cx="1379736" cy="137973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683568" y="2876188"/>
            <a:ext cx="1523752" cy="369332"/>
          </a:xfrm>
          <a:prstGeom prst="rect">
            <a:avLst/>
          </a:prstGeom>
          <a:noFill/>
        </p:spPr>
        <p:txBody>
          <a:bodyPr wrap="square" rtlCol="1">
            <a:spAutoFit/>
          </a:bodyPr>
          <a:lstStyle/>
          <a:p>
            <a:r>
              <a:rPr lang="en-US" dirty="0" smtClean="0"/>
              <a:t>DB</a:t>
            </a:r>
            <a:endParaRPr lang="he-IL" dirty="0"/>
          </a:p>
        </p:txBody>
      </p:sp>
      <p:pic>
        <p:nvPicPr>
          <p:cNvPr id="5123" name="Picture 3" descr="C:\Users\User\Desktop\server_90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4204" y="1489348"/>
            <a:ext cx="903744" cy="1181001"/>
          </a:xfrm>
          <a:prstGeom prst="rect">
            <a:avLst/>
          </a:prstGeom>
          <a:noFill/>
          <a:extLst>
            <a:ext uri="{909E8E84-426E-40DD-AFC4-6F175D3DCCD1}">
              <a14:hiddenFill xmlns:a14="http://schemas.microsoft.com/office/drawing/2010/main">
                <a:solidFill>
                  <a:srgbClr val="FFFFFF"/>
                </a:solidFill>
              </a14:hiddenFill>
            </a:ext>
          </a:extLst>
        </p:spPr>
      </p:pic>
      <p:sp>
        <p:nvSpPr>
          <p:cNvPr id="5" name="חץ למעלה-למטה 4"/>
          <p:cNvSpPr/>
          <p:nvPr/>
        </p:nvSpPr>
        <p:spPr>
          <a:xfrm rot="2279414">
            <a:off x="5512491" y="2696910"/>
            <a:ext cx="475362" cy="16104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5124" name="Picture 4" descr="C:\Users\User\Desktop\13225273-Home-Electronic-Devices-connected-to-cloud-server-Note-All-Devices-design-and-all-screen-interface-g-Stock-Phot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6440" y="4221088"/>
            <a:ext cx="3337768" cy="25033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824200" y="2876188"/>
            <a:ext cx="1523752" cy="369332"/>
          </a:xfrm>
          <a:prstGeom prst="rect">
            <a:avLst/>
          </a:prstGeom>
          <a:noFill/>
        </p:spPr>
        <p:txBody>
          <a:bodyPr wrap="square" rtlCol="1">
            <a:spAutoFit/>
          </a:bodyPr>
          <a:lstStyle/>
          <a:p>
            <a:r>
              <a:rPr lang="en-US" dirty="0" smtClean="0"/>
              <a:t>Server</a:t>
            </a:r>
            <a:endParaRPr lang="he-IL" dirty="0"/>
          </a:p>
        </p:txBody>
      </p:sp>
      <p:sp>
        <p:nvSpPr>
          <p:cNvPr id="10" name="חץ למעלה-למטה 9"/>
          <p:cNvSpPr/>
          <p:nvPr/>
        </p:nvSpPr>
        <p:spPr>
          <a:xfrm rot="5400000">
            <a:off x="4272736" y="972230"/>
            <a:ext cx="486196" cy="252105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TextBox 5"/>
          <p:cNvSpPr txBox="1"/>
          <p:nvPr/>
        </p:nvSpPr>
        <p:spPr>
          <a:xfrm>
            <a:off x="5177218" y="4429224"/>
            <a:ext cx="1145908" cy="369332"/>
          </a:xfrm>
          <a:prstGeom prst="rect">
            <a:avLst/>
          </a:prstGeom>
          <a:noFill/>
        </p:spPr>
        <p:txBody>
          <a:bodyPr wrap="square" rtlCol="1">
            <a:spAutoFit/>
          </a:bodyPr>
          <a:lstStyle/>
          <a:p>
            <a:r>
              <a:rPr lang="en-US" dirty="0" smtClean="0">
                <a:solidFill>
                  <a:schemeClr val="bg1"/>
                </a:solidFill>
              </a:rPr>
              <a:t>Client</a:t>
            </a:r>
          </a:p>
        </p:txBody>
      </p:sp>
    </p:spTree>
    <p:extLst>
      <p:ext uri="{BB962C8B-B14F-4D97-AF65-F5344CB8AC3E}">
        <p14:creationId xmlns:p14="http://schemas.microsoft.com/office/powerpoint/2010/main" val="1356775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199" y="274638"/>
            <a:ext cx="7982199" cy="1143000"/>
          </a:xfrm>
        </p:spPr>
        <p:txBody>
          <a:bodyPr>
            <a:normAutofit fontScale="90000"/>
          </a:bodyPr>
          <a:lstStyle/>
          <a:p>
            <a:pPr algn="ctr"/>
            <a:r>
              <a:rPr lang="he-IL" dirty="0" smtClean="0"/>
              <a:t>מערכת </a:t>
            </a:r>
            <a:r>
              <a:rPr lang="he-IL" dirty="0"/>
              <a:t>הניהול</a:t>
            </a:r>
            <a:br>
              <a:rPr lang="he-IL" dirty="0"/>
            </a:br>
            <a:r>
              <a:rPr lang="he-IL" dirty="0" smtClean="0"/>
              <a:t>מסך התחברות מנהל</a:t>
            </a:r>
            <a:endParaRPr lang="he-IL" dirty="0"/>
          </a:p>
        </p:txBody>
      </p:sp>
      <p:pic>
        <p:nvPicPr>
          <p:cNvPr id="4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988840"/>
            <a:ext cx="7971855" cy="3696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827208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8291264" cy="1143000"/>
          </a:xfrm>
        </p:spPr>
        <p:txBody>
          <a:bodyPr>
            <a:normAutofit fontScale="90000"/>
          </a:bodyPr>
          <a:lstStyle/>
          <a:p>
            <a:pPr algn="ctr"/>
            <a:r>
              <a:rPr lang="he-IL" dirty="0" smtClean="0"/>
              <a:t>מערכת </a:t>
            </a:r>
            <a:r>
              <a:rPr lang="he-IL" dirty="0" smtClean="0"/>
              <a:t>הניהול</a:t>
            </a:r>
            <a:br>
              <a:rPr lang="he-IL" dirty="0" smtClean="0"/>
            </a:br>
            <a:r>
              <a:rPr lang="he-IL" dirty="0" smtClean="0"/>
              <a:t>מסך ראשי</a:t>
            </a:r>
            <a:endParaRPr lang="he-IL" dirty="0"/>
          </a:p>
        </p:txBody>
      </p:sp>
      <p:pic>
        <p:nvPicPr>
          <p:cNvPr id="3076" name="Picture 4"/>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628800"/>
            <a:ext cx="8280920" cy="44171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52700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8147248" cy="1143000"/>
          </a:xfrm>
        </p:spPr>
        <p:txBody>
          <a:bodyPr>
            <a:normAutofit fontScale="90000"/>
          </a:bodyPr>
          <a:lstStyle/>
          <a:p>
            <a:pPr algn="ctr"/>
            <a:r>
              <a:rPr lang="he-IL" dirty="0" smtClean="0"/>
              <a:t>מערכת </a:t>
            </a:r>
            <a:r>
              <a:rPr lang="he-IL" dirty="0"/>
              <a:t>הניהול</a:t>
            </a:r>
            <a:br>
              <a:rPr lang="he-IL" dirty="0"/>
            </a:br>
            <a:r>
              <a:rPr lang="he-IL" dirty="0" smtClean="0"/>
              <a:t>צפייה ועריכה של </a:t>
            </a:r>
            <a:r>
              <a:rPr lang="he-IL" dirty="0" smtClean="0"/>
              <a:t>משתמשים</a:t>
            </a:r>
            <a:endParaRPr lang="he-IL" dirty="0"/>
          </a:p>
        </p:txBody>
      </p:sp>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7544" y="1556792"/>
            <a:ext cx="8136904" cy="48245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26877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r>
              <a:rPr lang="he-IL" dirty="0" smtClean="0"/>
              <a:t>מערכת </a:t>
            </a:r>
            <a:r>
              <a:rPr lang="he-IL" dirty="0"/>
              <a:t>הניהול</a:t>
            </a:r>
            <a:br>
              <a:rPr lang="he-IL" dirty="0"/>
            </a:br>
            <a:r>
              <a:rPr lang="he-IL" dirty="0" smtClean="0"/>
              <a:t>צפייה ועריכה של </a:t>
            </a:r>
            <a:r>
              <a:rPr lang="he-IL" dirty="0" smtClean="0"/>
              <a:t>הזמנות</a:t>
            </a:r>
            <a:endParaRPr lang="he-IL"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552" y="1556792"/>
            <a:ext cx="5977533"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956648" y="3331964"/>
            <a:ext cx="2088232" cy="1200329"/>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he-IL" dirty="0" smtClean="0"/>
              <a:t>לכל הזמנה ניתן לראות האם היא טרם בוצעה לפי  עמודת ה"סטטוס"</a:t>
            </a:r>
          </a:p>
        </p:txBody>
      </p:sp>
      <p:cxnSp>
        <p:nvCxnSpPr>
          <p:cNvPr id="7" name="מחבר חץ ישר 6"/>
          <p:cNvCxnSpPr/>
          <p:nvPr/>
        </p:nvCxnSpPr>
        <p:spPr>
          <a:xfrm flipH="1">
            <a:off x="5733504" y="3501008"/>
            <a:ext cx="1368152" cy="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8971181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r>
              <a:rPr lang="he-IL" dirty="0" smtClean="0"/>
              <a:t>מערכת </a:t>
            </a:r>
            <a:r>
              <a:rPr lang="he-IL" dirty="0"/>
              <a:t>הניהול</a:t>
            </a:r>
            <a:br>
              <a:rPr lang="he-IL" dirty="0"/>
            </a:br>
            <a:r>
              <a:rPr lang="he-IL" dirty="0" smtClean="0"/>
              <a:t>צפייה ועריכה של </a:t>
            </a:r>
            <a:r>
              <a:rPr lang="he-IL" dirty="0" smtClean="0"/>
              <a:t>מוצרים</a:t>
            </a:r>
            <a:endParaRPr lang="he-IL"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521" y="1556792"/>
            <a:ext cx="6552728" cy="4525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956648" y="1628800"/>
            <a:ext cx="2088232" cy="2031325"/>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he-IL" dirty="0" smtClean="0"/>
              <a:t>לכל מוצר הקיים במערכת ניתן לראות את מספר </a:t>
            </a:r>
            <a:r>
              <a:rPr lang="he-IL" dirty="0" smtClean="0"/>
              <a:t>הברקוד </a:t>
            </a:r>
            <a:r>
              <a:rPr lang="he-IL" dirty="0" smtClean="0"/>
              <a:t>שלו , מיקומו </a:t>
            </a:r>
            <a:r>
              <a:rPr lang="he-IL" dirty="0" smtClean="0"/>
              <a:t>במחסן,  </a:t>
            </a:r>
            <a:r>
              <a:rPr lang="he-IL" dirty="0" smtClean="0"/>
              <a:t>כמות במלאי ומשקל</a:t>
            </a:r>
          </a:p>
        </p:txBody>
      </p:sp>
      <p:cxnSp>
        <p:nvCxnSpPr>
          <p:cNvPr id="6" name="מחבר חץ ישר 5"/>
          <p:cNvCxnSpPr/>
          <p:nvPr/>
        </p:nvCxnSpPr>
        <p:spPr>
          <a:xfrm flipH="1">
            <a:off x="971600" y="2564904"/>
            <a:ext cx="6434856" cy="43204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7" name="מחבר חץ ישר 6"/>
          <p:cNvCxnSpPr/>
          <p:nvPr/>
        </p:nvCxnSpPr>
        <p:spPr>
          <a:xfrm flipH="1">
            <a:off x="5076056" y="2780928"/>
            <a:ext cx="2330400" cy="21602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8" name="מחבר חץ ישר 7"/>
          <p:cNvCxnSpPr/>
          <p:nvPr/>
        </p:nvCxnSpPr>
        <p:spPr>
          <a:xfrm flipH="1" flipV="1">
            <a:off x="5940152" y="3140968"/>
            <a:ext cx="1800200" cy="14401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375533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r>
              <a:rPr lang="he-IL" dirty="0" smtClean="0"/>
              <a:t>האפליקציה</a:t>
            </a:r>
            <a:br>
              <a:rPr lang="he-IL" dirty="0" smtClean="0"/>
            </a:br>
            <a:r>
              <a:rPr lang="he-IL" dirty="0" smtClean="0"/>
              <a:t>דף כניסת משתמש</a:t>
            </a:r>
            <a:endParaRPr lang="he-IL" dirty="0"/>
          </a:p>
        </p:txBody>
      </p:sp>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9912" y="1484784"/>
            <a:ext cx="2896915" cy="5156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948264" y="2282979"/>
            <a:ext cx="2088232"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he-IL" dirty="0" smtClean="0"/>
              <a:t>ניתן להיכנס למערכת דרך שם משתמש וסיסמא</a:t>
            </a:r>
          </a:p>
        </p:txBody>
      </p:sp>
      <p:cxnSp>
        <p:nvCxnSpPr>
          <p:cNvPr id="6" name="מחבר חץ ישר 5"/>
          <p:cNvCxnSpPr/>
          <p:nvPr/>
        </p:nvCxnSpPr>
        <p:spPr>
          <a:xfrm flipH="1">
            <a:off x="5148064" y="2954560"/>
            <a:ext cx="1800200" cy="8555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76976" y="4535854"/>
            <a:ext cx="1728192" cy="1711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396" y="4282519"/>
            <a:ext cx="3384376" cy="19314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TextBox 12"/>
          <p:cNvSpPr txBox="1"/>
          <p:nvPr/>
        </p:nvSpPr>
        <p:spPr>
          <a:xfrm>
            <a:off x="772468" y="1867481"/>
            <a:ext cx="2088232" cy="1754326"/>
          </a:xfrm>
          <a:prstGeom prst="rect">
            <a:avLst/>
          </a:prstGeom>
        </p:spPr>
        <p:style>
          <a:lnRef idx="1">
            <a:schemeClr val="accent2"/>
          </a:lnRef>
          <a:fillRef idx="2">
            <a:schemeClr val="accent2"/>
          </a:fillRef>
          <a:effectRef idx="1">
            <a:schemeClr val="accent2"/>
          </a:effectRef>
          <a:fontRef idx="minor">
            <a:schemeClr val="dk1"/>
          </a:fontRef>
        </p:style>
        <p:txBody>
          <a:bodyPr wrap="square" rtlCol="1">
            <a:spAutoFit/>
          </a:bodyPr>
          <a:lstStyle/>
          <a:p>
            <a:r>
              <a:rPr lang="he-IL" dirty="0" smtClean="0"/>
              <a:t>בנוסף קיימת אפשרות להתחבר לאפליקציה דרך </a:t>
            </a:r>
            <a:r>
              <a:rPr lang="en-US" dirty="0" smtClean="0"/>
              <a:t>NFC</a:t>
            </a:r>
            <a:r>
              <a:rPr lang="he-IL" dirty="0" smtClean="0"/>
              <a:t> </a:t>
            </a:r>
            <a:r>
              <a:rPr lang="he-IL" dirty="0" smtClean="0"/>
              <a:t>על ידי הצמדת </a:t>
            </a:r>
            <a:r>
              <a:rPr lang="he-IL" dirty="0" smtClean="0"/>
              <a:t>ה</a:t>
            </a:r>
            <a:r>
              <a:rPr lang="he-IL" dirty="0" smtClean="0"/>
              <a:t>תג</a:t>
            </a:r>
            <a:r>
              <a:rPr lang="he-IL" dirty="0" smtClean="0"/>
              <a:t> </a:t>
            </a:r>
            <a:r>
              <a:rPr lang="he-IL" dirty="0" smtClean="0"/>
              <a:t>לגב המכשיר</a:t>
            </a:r>
            <a:endParaRPr lang="en-US" dirty="0" smtClean="0"/>
          </a:p>
        </p:txBody>
      </p:sp>
    </p:spTree>
    <p:extLst>
      <p:ext uri="{BB962C8B-B14F-4D97-AF65-F5344CB8AC3E}">
        <p14:creationId xmlns:p14="http://schemas.microsoft.com/office/powerpoint/2010/main" val="41709851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r>
              <a:rPr lang="he-IL" dirty="0" smtClean="0"/>
              <a:t>האפליקציה</a:t>
            </a:r>
            <a:br>
              <a:rPr lang="he-IL" dirty="0" smtClean="0"/>
            </a:br>
            <a:r>
              <a:rPr lang="he-IL" dirty="0" smtClean="0"/>
              <a:t>דף המשימות של העובד</a:t>
            </a:r>
            <a:endParaRPr lang="he-IL"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36915" y="2685113"/>
            <a:ext cx="2295525" cy="4086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868144" y="1484784"/>
            <a:ext cx="2664296" cy="1200329"/>
          </a:xfrm>
          <a:prstGeom prst="rect">
            <a:avLst/>
          </a:prstGeom>
          <a:noFill/>
        </p:spPr>
        <p:txBody>
          <a:bodyPr wrap="square" rtlCol="1">
            <a:spAutoFit/>
          </a:bodyPr>
          <a:lstStyle/>
          <a:p>
            <a:r>
              <a:rPr lang="he-IL" dirty="0" smtClean="0"/>
              <a:t>כל עובד בתחילת יום מקבל משימות לביצוע עליו לבחור באחת המשימות </a:t>
            </a:r>
            <a:endParaRPr lang="he-IL" dirty="0"/>
          </a:p>
        </p:txBody>
      </p:sp>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544917"/>
            <a:ext cx="2295525" cy="414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מחבר חץ ישר 6"/>
          <p:cNvCxnSpPr/>
          <p:nvPr/>
        </p:nvCxnSpPr>
        <p:spPr>
          <a:xfrm flipV="1">
            <a:off x="2466503" y="3645024"/>
            <a:ext cx="4733789" cy="72008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2899048" y="3321858"/>
            <a:ext cx="2664296" cy="646331"/>
          </a:xfrm>
          <a:prstGeom prst="rect">
            <a:avLst/>
          </a:prstGeom>
          <a:noFill/>
        </p:spPr>
        <p:txBody>
          <a:bodyPr wrap="square" rtlCol="1">
            <a:spAutoFit/>
          </a:bodyPr>
          <a:lstStyle/>
          <a:p>
            <a:r>
              <a:rPr lang="he-IL" dirty="0" smtClean="0"/>
              <a:t>לאחר בחירת משימה מתבצע חיבור למשקל </a:t>
            </a:r>
          </a:p>
        </p:txBody>
      </p:sp>
    </p:spTree>
    <p:extLst>
      <p:ext uri="{BB962C8B-B14F-4D97-AF65-F5344CB8AC3E}">
        <p14:creationId xmlns:p14="http://schemas.microsoft.com/office/powerpoint/2010/main" val="39263709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normAutofit fontScale="90000"/>
          </a:bodyPr>
          <a:lstStyle/>
          <a:p>
            <a:pPr algn="ctr"/>
            <a:r>
              <a:rPr lang="he-IL" dirty="0"/>
              <a:t>האפליקציה</a:t>
            </a:r>
            <a:br>
              <a:rPr lang="he-IL" dirty="0"/>
            </a:br>
            <a:r>
              <a:rPr lang="he-IL" dirty="0" smtClean="0"/>
              <a:t>ליקוט הזמנה סריקת ברקוד</a:t>
            </a:r>
            <a:endParaRPr lang="he-IL" dirty="0"/>
          </a:p>
        </p:txBody>
      </p:sp>
      <p:sp>
        <p:nvSpPr>
          <p:cNvPr id="6" name="TextBox 5"/>
          <p:cNvSpPr txBox="1"/>
          <p:nvPr/>
        </p:nvSpPr>
        <p:spPr>
          <a:xfrm>
            <a:off x="5004048" y="1628800"/>
            <a:ext cx="3672408" cy="1200329"/>
          </a:xfrm>
          <a:prstGeom prst="rect">
            <a:avLst/>
          </a:prstGeom>
          <a:noFill/>
        </p:spPr>
        <p:txBody>
          <a:bodyPr wrap="square" rtlCol="1">
            <a:spAutoFit/>
          </a:bodyPr>
          <a:lstStyle/>
          <a:p>
            <a:r>
              <a:rPr lang="he-IL" dirty="0" smtClean="0"/>
              <a:t>ניתן לקלוט פריט דרך סריקת ברקוד </a:t>
            </a:r>
          </a:p>
          <a:p>
            <a:r>
              <a:rPr lang="he-IL" dirty="0" smtClean="0"/>
              <a:t>לאחר זיהוי ברקוד הפריט באמצעות מצלמת המכשיר , מתקבל הברקוד הסרוק</a:t>
            </a:r>
            <a:endParaRPr lang="he-IL" dirty="0"/>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7314" y="3284984"/>
            <a:ext cx="4987628" cy="30873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514376"/>
            <a:ext cx="3347864" cy="5220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7" name="מחבר חץ ישר 6"/>
          <p:cNvCxnSpPr>
            <a:endCxn id="6" idx="1"/>
          </p:cNvCxnSpPr>
          <p:nvPr/>
        </p:nvCxnSpPr>
        <p:spPr>
          <a:xfrm flipV="1">
            <a:off x="1475656" y="2228965"/>
            <a:ext cx="3528392" cy="1272043"/>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29958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8003232" cy="1143000"/>
          </a:xfrm>
        </p:spPr>
        <p:txBody>
          <a:bodyPr>
            <a:normAutofit/>
          </a:bodyPr>
          <a:lstStyle/>
          <a:p>
            <a:pPr algn="ctr"/>
            <a:r>
              <a:rPr lang="he-IL" sz="5400" dirty="0" smtClean="0"/>
              <a:t>משקל בכלי שינוע?</a:t>
            </a:r>
            <a:endParaRPr lang="he-IL" sz="5400" dirty="0"/>
          </a:p>
        </p:txBody>
      </p:sp>
      <p:sp>
        <p:nvSpPr>
          <p:cNvPr id="3" name="מציין מיקום תוכן 2"/>
          <p:cNvSpPr>
            <a:spLocks noGrp="1"/>
          </p:cNvSpPr>
          <p:nvPr>
            <p:ph idx="1"/>
          </p:nvPr>
        </p:nvSpPr>
        <p:spPr>
          <a:xfrm>
            <a:off x="467544" y="836712"/>
            <a:ext cx="7467600" cy="4853136"/>
          </a:xfrm>
        </p:spPr>
        <p:txBody>
          <a:bodyPr>
            <a:noAutofit/>
          </a:bodyPr>
          <a:lstStyle/>
          <a:p>
            <a:pPr marL="36576" indent="0">
              <a:buNone/>
            </a:pPr>
            <a:endParaRPr lang="he-IL" sz="2600" dirty="0">
              <a:latin typeface="David" panose="020E0502060401010101" pitchFamily="34" charset="-79"/>
              <a:cs typeface="David" panose="020E0502060401010101" pitchFamily="34" charset="-79"/>
            </a:endParaRPr>
          </a:p>
          <a:p>
            <a:endParaRPr lang="he-IL" sz="2600" dirty="0">
              <a:latin typeface="David" panose="020E0502060401010101" pitchFamily="34" charset="-79"/>
              <a:cs typeface="David" panose="020E0502060401010101" pitchFamily="34" charset="-79"/>
            </a:endParaRPr>
          </a:p>
          <a:p>
            <a:r>
              <a:rPr lang="he-IL" sz="2600" dirty="0" smtClean="0">
                <a:latin typeface="David" panose="020E0502060401010101" pitchFamily="34" charset="-79"/>
                <a:cs typeface="David" panose="020E0502060401010101" pitchFamily="34" charset="-79"/>
              </a:rPr>
              <a:t>באמצעות מערכת שקילה בכלי שינוע -ניתן לשקול בתנועה. להבדיל ממאזניים סטטיים אשר נמצאים ברצפה או במקום קבוע אחר. פתרון זה מאפשר קיצור זמנים משמעותי בכל הנוגע לבדיקת תקינות ההזמנה. בדיקת תקינות ההזמנה מתבצעת ברוב המקרים באמצעות השוואת משקל.</a:t>
            </a:r>
          </a:p>
          <a:p>
            <a:endParaRPr lang="he-IL" sz="2600" dirty="0">
              <a:latin typeface="David" panose="020E0502060401010101" pitchFamily="34" charset="-79"/>
              <a:cs typeface="David" panose="020E0502060401010101" pitchFamily="34" charset="-79"/>
            </a:endParaRPr>
          </a:p>
          <a:p>
            <a:endParaRPr lang="he-IL" sz="2600" dirty="0" smtClean="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3565857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8" y="2068612"/>
            <a:ext cx="2276475" cy="414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כותרת 1"/>
          <p:cNvSpPr>
            <a:spLocks noGrp="1"/>
          </p:cNvSpPr>
          <p:nvPr>
            <p:ph type="title"/>
          </p:nvPr>
        </p:nvSpPr>
        <p:spPr>
          <a:xfrm>
            <a:off x="457200" y="274638"/>
            <a:ext cx="7467600" cy="1143000"/>
          </a:xfrm>
        </p:spPr>
        <p:txBody>
          <a:bodyPr>
            <a:noAutofit/>
          </a:bodyPr>
          <a:lstStyle/>
          <a:p>
            <a:pPr algn="ctr"/>
            <a:r>
              <a:rPr lang="he-IL" sz="4100" b="0" dirty="0" smtClean="0">
                <a:solidFill>
                  <a:schemeClr val="tx1"/>
                </a:solidFill>
              </a:rPr>
              <a:t>האפליקציה</a:t>
            </a:r>
            <a:br>
              <a:rPr lang="he-IL" sz="4100" b="0" dirty="0" smtClean="0">
                <a:solidFill>
                  <a:schemeClr val="tx1"/>
                </a:solidFill>
              </a:rPr>
            </a:br>
            <a:r>
              <a:rPr lang="he-IL" sz="4100" b="0" dirty="0" smtClean="0">
                <a:solidFill>
                  <a:schemeClr val="tx1"/>
                </a:solidFill>
              </a:rPr>
              <a:t>דף שקילה חופשית</a:t>
            </a:r>
            <a:endParaRPr lang="he-IL" sz="4100" b="0" dirty="0">
              <a:solidFill>
                <a:schemeClr val="tx1"/>
              </a:solidFill>
            </a:endParaRPr>
          </a:p>
        </p:txBody>
      </p:sp>
      <p:pic>
        <p:nvPicPr>
          <p:cNvPr id="1127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060848"/>
            <a:ext cx="2295525" cy="412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4" name="מחבר חץ ישר 13"/>
          <p:cNvCxnSpPr>
            <a:endCxn id="11271" idx="0"/>
          </p:cNvCxnSpPr>
          <p:nvPr/>
        </p:nvCxnSpPr>
        <p:spPr>
          <a:xfrm flipH="1">
            <a:off x="4501390" y="3554896"/>
            <a:ext cx="2086833" cy="104411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1127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9792" y="4599012"/>
            <a:ext cx="2703195" cy="14034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0" name="מחבר חץ ישר 19"/>
          <p:cNvCxnSpPr>
            <a:stCxn id="11271" idx="0"/>
          </p:cNvCxnSpPr>
          <p:nvPr/>
        </p:nvCxnSpPr>
        <p:spPr>
          <a:xfrm flipH="1" flipV="1">
            <a:off x="2411759" y="3518892"/>
            <a:ext cx="2089631" cy="10801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30" name="TextBox 29"/>
          <p:cNvSpPr txBox="1"/>
          <p:nvPr/>
        </p:nvSpPr>
        <p:spPr>
          <a:xfrm>
            <a:off x="2979093" y="2204864"/>
            <a:ext cx="2664296" cy="1477328"/>
          </a:xfrm>
          <a:prstGeom prst="rect">
            <a:avLst/>
          </a:prstGeom>
          <a:noFill/>
        </p:spPr>
        <p:txBody>
          <a:bodyPr wrap="square" rtlCol="1">
            <a:spAutoFit/>
          </a:bodyPr>
          <a:lstStyle/>
          <a:p>
            <a:r>
              <a:rPr lang="he-IL" dirty="0" smtClean="0"/>
              <a:t>האפליקציה שולחת בקשה לבקר לבצע שקילה, הבקר מבצע את השקילה ושולח את המשקל לאפליקציה </a:t>
            </a:r>
            <a:endParaRPr lang="he-IL" dirty="0"/>
          </a:p>
        </p:txBody>
      </p:sp>
    </p:spTree>
    <p:extLst>
      <p:ext uri="{BB962C8B-B14F-4D97-AF65-F5344CB8AC3E}">
        <p14:creationId xmlns:p14="http://schemas.microsoft.com/office/powerpoint/2010/main" val="1044943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כותרת 1"/>
          <p:cNvSpPr>
            <a:spLocks noGrp="1"/>
          </p:cNvSpPr>
          <p:nvPr>
            <p:ph type="title"/>
          </p:nvPr>
        </p:nvSpPr>
        <p:spPr>
          <a:xfrm>
            <a:off x="467544" y="341784"/>
            <a:ext cx="7467600" cy="1143000"/>
          </a:xfrm>
        </p:spPr>
        <p:txBody>
          <a:bodyPr>
            <a:noAutofit/>
          </a:bodyPr>
          <a:lstStyle/>
          <a:p>
            <a:pPr algn="ctr"/>
            <a:r>
              <a:rPr lang="he-IL" sz="4100" b="0" dirty="0" smtClean="0">
                <a:solidFill>
                  <a:schemeClr val="tx1"/>
                </a:solidFill>
              </a:rPr>
              <a:t>האפליקציה</a:t>
            </a:r>
            <a:br>
              <a:rPr lang="he-IL" sz="4100" b="0" dirty="0" smtClean="0">
                <a:solidFill>
                  <a:schemeClr val="tx1"/>
                </a:solidFill>
              </a:rPr>
            </a:br>
            <a:r>
              <a:rPr lang="he-IL" sz="4100" b="0" dirty="0" smtClean="0">
                <a:solidFill>
                  <a:schemeClr val="tx1"/>
                </a:solidFill>
              </a:rPr>
              <a:t>דף השקילות שלי</a:t>
            </a:r>
            <a:endParaRPr lang="he-IL" sz="4100" b="0" dirty="0">
              <a:solidFill>
                <a:schemeClr val="tx1"/>
              </a:solidFill>
            </a:endParaRPr>
          </a:p>
        </p:txBody>
      </p:sp>
      <p:pic>
        <p:nvPicPr>
          <p:cNvPr id="12290" name="Picture 2"/>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023702" y="2891036"/>
            <a:ext cx="5104646" cy="24346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39552" y="1700808"/>
            <a:ext cx="3168352" cy="4986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0" name="מחבר חץ ישר 9"/>
          <p:cNvCxnSpPr/>
          <p:nvPr/>
        </p:nvCxnSpPr>
        <p:spPr>
          <a:xfrm>
            <a:off x="2411760" y="2924944"/>
            <a:ext cx="3816424" cy="108012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TextBox 14"/>
          <p:cNvSpPr txBox="1"/>
          <p:nvPr/>
        </p:nvSpPr>
        <p:spPr>
          <a:xfrm>
            <a:off x="4067944" y="1748899"/>
            <a:ext cx="4536504" cy="923330"/>
          </a:xfrm>
          <a:prstGeom prst="rect">
            <a:avLst/>
          </a:prstGeom>
          <a:noFill/>
        </p:spPr>
        <p:txBody>
          <a:bodyPr wrap="square" rtlCol="1">
            <a:spAutoFit/>
          </a:bodyPr>
          <a:lstStyle/>
          <a:p>
            <a:pPr marL="0" lvl="1"/>
            <a:r>
              <a:rPr lang="he-IL" dirty="0" smtClean="0"/>
              <a:t>לחיצה על אחת השקילות תפתח מפה </a:t>
            </a:r>
            <a:r>
              <a:rPr lang="en-US" dirty="0" smtClean="0"/>
              <a:t>“</a:t>
            </a:r>
            <a:r>
              <a:rPr lang="en-US" dirty="0" smtClean="0"/>
              <a:t>Go</a:t>
            </a:r>
            <a:r>
              <a:rPr lang="en-US" dirty="0"/>
              <a:t>o</a:t>
            </a:r>
            <a:r>
              <a:rPr lang="en-US" dirty="0" smtClean="0"/>
              <a:t>gle </a:t>
            </a:r>
            <a:r>
              <a:rPr lang="en-US" dirty="0" smtClean="0"/>
              <a:t>Map”</a:t>
            </a:r>
            <a:r>
              <a:rPr lang="he-IL" dirty="0" smtClean="0"/>
              <a:t> עם המיקום המדויק בו נלקחה השקילה.</a:t>
            </a:r>
            <a:r>
              <a:rPr lang="he-IL" dirty="0"/>
              <a:t> </a:t>
            </a:r>
            <a:endParaRPr lang="he-IL" dirty="0" smtClean="0"/>
          </a:p>
        </p:txBody>
      </p:sp>
      <p:sp>
        <p:nvSpPr>
          <p:cNvPr id="16" name="TextBox 15"/>
          <p:cNvSpPr txBox="1"/>
          <p:nvPr/>
        </p:nvSpPr>
        <p:spPr>
          <a:xfrm>
            <a:off x="3923928" y="5733256"/>
            <a:ext cx="5112568" cy="830997"/>
          </a:xfrm>
          <a:prstGeom prst="rect">
            <a:avLst/>
          </a:prstGeom>
        </p:spPr>
        <p:style>
          <a:lnRef idx="1">
            <a:schemeClr val="accent1"/>
          </a:lnRef>
          <a:fillRef idx="3">
            <a:schemeClr val="accent1"/>
          </a:fillRef>
          <a:effectRef idx="2">
            <a:schemeClr val="accent1"/>
          </a:effectRef>
          <a:fontRef idx="minor">
            <a:schemeClr val="lt1"/>
          </a:fontRef>
        </p:style>
        <p:txBody>
          <a:bodyPr wrap="square" rtlCol="1">
            <a:spAutoFit/>
          </a:bodyPr>
          <a:lstStyle/>
          <a:p>
            <a:pPr marL="0" lvl="1" algn="ctr"/>
            <a:r>
              <a:rPr lang="he-IL" sz="2400" dirty="0"/>
              <a:t>התממשקות </a:t>
            </a:r>
            <a:r>
              <a:rPr lang="he-IL" sz="2400" dirty="0" smtClean="0"/>
              <a:t>עם</a:t>
            </a:r>
          </a:p>
          <a:p>
            <a:pPr marL="0" lvl="1" algn="ctr"/>
            <a:r>
              <a:rPr lang="he-IL" sz="2400" dirty="0" smtClean="0"/>
              <a:t> </a:t>
            </a:r>
            <a:r>
              <a:rPr lang="he-IL" sz="2400" dirty="0"/>
              <a:t>"</a:t>
            </a:r>
            <a:r>
              <a:rPr lang="en-US" sz="2400" dirty="0">
                <a:latin typeface="Arial" panose="020B0604020202020204" pitchFamily="34" charset="0"/>
                <a:cs typeface="Arial" panose="020B0604020202020204" pitchFamily="34" charset="0"/>
              </a:rPr>
              <a:t>Google maps API</a:t>
            </a:r>
            <a:r>
              <a:rPr lang="he-IL"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918944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p:txBody>
          <a:bodyPr/>
          <a:lstStyle/>
          <a:p>
            <a:pPr algn="ctr"/>
            <a:r>
              <a:rPr lang="he-IL" dirty="0" smtClean="0"/>
              <a:t>איך הכול עובד</a:t>
            </a:r>
            <a:endParaRPr lang="he-IL" dirty="0"/>
          </a:p>
        </p:txBody>
      </p:sp>
      <p:pic>
        <p:nvPicPr>
          <p:cNvPr id="5" name="Picture 2" descr="C:\Users\Administrator\Downloads\Client-icon.png"/>
          <p:cNvPicPr>
            <a:picLocks noChangeAspect="1" noChangeArrowheads="1"/>
          </p:cNvPicPr>
          <p:nvPr/>
        </p:nvPicPr>
        <p:blipFill>
          <a:blip r:embed="rId2" cstate="print"/>
          <a:srcRect/>
          <a:stretch>
            <a:fillRect/>
          </a:stretch>
        </p:blipFill>
        <p:spPr bwMode="auto">
          <a:xfrm>
            <a:off x="8333573" y="2139127"/>
            <a:ext cx="785818" cy="785818"/>
          </a:xfrm>
          <a:prstGeom prst="rect">
            <a:avLst/>
          </a:prstGeom>
          <a:noFill/>
        </p:spPr>
      </p:pic>
      <p:cxnSp>
        <p:nvCxnSpPr>
          <p:cNvPr id="6" name="מחבר חץ ישר 5"/>
          <p:cNvCxnSpPr>
            <a:stCxn id="5" idx="1"/>
            <a:endCxn id="12" idx="3"/>
          </p:cNvCxnSpPr>
          <p:nvPr/>
        </p:nvCxnSpPr>
        <p:spPr>
          <a:xfrm flipH="1">
            <a:off x="6787920" y="2532036"/>
            <a:ext cx="1545653" cy="8282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1" name="TextBox 10"/>
          <p:cNvSpPr txBox="1"/>
          <p:nvPr/>
        </p:nvSpPr>
        <p:spPr>
          <a:xfrm>
            <a:off x="6704302" y="1650118"/>
            <a:ext cx="2022180" cy="646331"/>
          </a:xfrm>
          <a:prstGeom prst="rect">
            <a:avLst/>
          </a:prstGeom>
          <a:noFill/>
        </p:spPr>
        <p:txBody>
          <a:bodyPr wrap="square" rtlCol="1">
            <a:spAutoFit/>
          </a:bodyPr>
          <a:lstStyle/>
          <a:p>
            <a:pPr marL="0" lvl="1"/>
            <a:r>
              <a:rPr lang="he-IL" dirty="0" smtClean="0"/>
              <a:t>מנהל מזין הזמנות</a:t>
            </a:r>
          </a:p>
          <a:p>
            <a:pPr marL="0" lvl="1"/>
            <a:r>
              <a:rPr lang="he-IL" dirty="0" smtClean="0"/>
              <a:t> למערכת ניהול</a:t>
            </a:r>
          </a:p>
        </p:txBody>
      </p:sp>
      <p:pic>
        <p:nvPicPr>
          <p:cNvPr id="12" name="Picture 4"/>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4067944" y="1800722"/>
            <a:ext cx="2719976" cy="1628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 descr="C:\Users\Administrator\Downloads\Client-icon.png"/>
          <p:cNvPicPr>
            <a:picLocks noChangeAspect="1" noChangeArrowheads="1"/>
          </p:cNvPicPr>
          <p:nvPr/>
        </p:nvPicPr>
        <p:blipFill>
          <a:blip r:embed="rId2" cstate="print"/>
          <a:srcRect/>
          <a:stretch>
            <a:fillRect/>
          </a:stretch>
        </p:blipFill>
        <p:spPr bwMode="auto">
          <a:xfrm>
            <a:off x="3419872" y="5805264"/>
            <a:ext cx="785818" cy="785818"/>
          </a:xfrm>
          <a:prstGeom prst="rect">
            <a:avLst/>
          </a:prstGeom>
          <a:noFill/>
        </p:spPr>
      </p:pic>
      <p:cxnSp>
        <p:nvCxnSpPr>
          <p:cNvPr id="14" name="מחבר חץ ישר 13"/>
          <p:cNvCxnSpPr/>
          <p:nvPr/>
        </p:nvCxnSpPr>
        <p:spPr>
          <a:xfrm flipH="1">
            <a:off x="2123728" y="2708920"/>
            <a:ext cx="1872208" cy="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15"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467544" y="1681451"/>
            <a:ext cx="1656184" cy="25396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8" name="מחבר חץ ישר 17"/>
          <p:cNvCxnSpPr>
            <a:stCxn id="13" idx="1"/>
            <a:endCxn id="15" idx="2"/>
          </p:cNvCxnSpPr>
          <p:nvPr/>
        </p:nvCxnSpPr>
        <p:spPr>
          <a:xfrm flipH="1" flipV="1">
            <a:off x="1295636" y="4221088"/>
            <a:ext cx="2124236" cy="1977085"/>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2" name="TextBox 21"/>
          <p:cNvSpPr txBox="1"/>
          <p:nvPr/>
        </p:nvSpPr>
        <p:spPr>
          <a:xfrm>
            <a:off x="2267745" y="4631611"/>
            <a:ext cx="2054276" cy="646331"/>
          </a:xfrm>
          <a:prstGeom prst="rect">
            <a:avLst/>
          </a:prstGeom>
          <a:noFill/>
        </p:spPr>
        <p:txBody>
          <a:bodyPr wrap="square" rtlCol="1">
            <a:spAutoFit/>
          </a:bodyPr>
          <a:lstStyle/>
          <a:p>
            <a:pPr marL="0" lvl="1" algn="ctr"/>
            <a:r>
              <a:rPr lang="he-IL" dirty="0" smtClean="0"/>
              <a:t>עובד המחסן מלקט את ההזמנה</a:t>
            </a:r>
          </a:p>
        </p:txBody>
      </p:sp>
      <p:sp>
        <p:nvSpPr>
          <p:cNvPr id="23" name="TextBox 22"/>
          <p:cNvSpPr txBox="1"/>
          <p:nvPr/>
        </p:nvSpPr>
        <p:spPr>
          <a:xfrm>
            <a:off x="2078511" y="1414532"/>
            <a:ext cx="2022180" cy="1200329"/>
          </a:xfrm>
          <a:prstGeom prst="rect">
            <a:avLst/>
          </a:prstGeom>
          <a:noFill/>
        </p:spPr>
        <p:txBody>
          <a:bodyPr wrap="square" rtlCol="1">
            <a:spAutoFit/>
          </a:bodyPr>
          <a:lstStyle/>
          <a:p>
            <a:pPr marL="0" lvl="1" algn="ctr"/>
            <a:r>
              <a:rPr lang="he-IL" dirty="0" smtClean="0"/>
              <a:t>ההזמנות מתממשקות עם המכשיר של עובד המחסן</a:t>
            </a:r>
          </a:p>
        </p:txBody>
      </p:sp>
      <p:pic>
        <p:nvPicPr>
          <p:cNvPr id="307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0515" y="4451950"/>
            <a:ext cx="3734809" cy="2139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15690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User\Desktop\510894001001195640360n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1400"/>
            <a:ext cx="9144000" cy="7029400"/>
          </a:xfrm>
          <a:prstGeom prst="rect">
            <a:avLst/>
          </a:prstGeom>
          <a:noFill/>
          <a:extLst>
            <a:ext uri="{909E8E84-426E-40DD-AFC4-6F175D3DCCD1}">
              <a14:hiddenFill xmlns:a14="http://schemas.microsoft.com/office/drawing/2010/main">
                <a:solidFill>
                  <a:srgbClr val="FFFFFF"/>
                </a:solidFill>
              </a14:hiddenFill>
            </a:ext>
          </a:extLst>
        </p:spPr>
      </p:pic>
      <p:sp>
        <p:nvSpPr>
          <p:cNvPr id="5" name="מלבן 4"/>
          <p:cNvSpPr/>
          <p:nvPr/>
        </p:nvSpPr>
        <p:spPr>
          <a:xfrm>
            <a:off x="2195736" y="-152300"/>
            <a:ext cx="8604448" cy="1569660"/>
          </a:xfrm>
          <a:prstGeom prst="rect">
            <a:avLst/>
          </a:prstGeom>
          <a:noFill/>
        </p:spPr>
        <p:txBody>
          <a:bodyPr wrap="square" lIns="91440" tIns="45720" rIns="91440" bIns="45720">
            <a:spAutoFit/>
          </a:bodyPr>
          <a:lstStyle/>
          <a:p>
            <a:pPr algn="ctr"/>
            <a:r>
              <a:rPr lang="en-US" sz="9600" b="1"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THE END</a:t>
            </a:r>
            <a:endParaRPr lang="he-IL" sz="96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val="2787482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8147248" cy="1143000"/>
          </a:xfrm>
        </p:spPr>
        <p:txBody>
          <a:bodyPr>
            <a:normAutofit/>
          </a:bodyPr>
          <a:lstStyle/>
          <a:p>
            <a:pPr algn="ctr"/>
            <a:r>
              <a:rPr lang="he-IL" sz="5400" dirty="0" smtClean="0"/>
              <a:t>משקל בכלי שינוע?</a:t>
            </a:r>
            <a:endParaRPr lang="he-IL" sz="5400" dirty="0"/>
          </a:p>
        </p:txBody>
      </p:sp>
      <p:sp>
        <p:nvSpPr>
          <p:cNvPr id="3" name="מציין מיקום תוכן 2"/>
          <p:cNvSpPr>
            <a:spLocks noGrp="1"/>
          </p:cNvSpPr>
          <p:nvPr>
            <p:ph idx="1"/>
          </p:nvPr>
        </p:nvSpPr>
        <p:spPr>
          <a:xfrm>
            <a:off x="467544" y="836712"/>
            <a:ext cx="7467600" cy="4853136"/>
          </a:xfrm>
        </p:spPr>
        <p:txBody>
          <a:bodyPr>
            <a:noAutofit/>
          </a:bodyPr>
          <a:lstStyle/>
          <a:p>
            <a:pPr marL="36576" indent="0">
              <a:buNone/>
            </a:pPr>
            <a:endParaRPr lang="he-IL" sz="2600" dirty="0">
              <a:latin typeface="David" panose="020E0502060401010101" pitchFamily="34" charset="-79"/>
              <a:cs typeface="David" panose="020E0502060401010101" pitchFamily="34" charset="-79"/>
            </a:endParaRPr>
          </a:p>
          <a:p>
            <a:endParaRPr lang="he-IL" sz="2600" dirty="0">
              <a:latin typeface="David" panose="020E0502060401010101" pitchFamily="34" charset="-79"/>
              <a:cs typeface="David" panose="020E0502060401010101" pitchFamily="34" charset="-79"/>
            </a:endParaRPr>
          </a:p>
          <a:p>
            <a:r>
              <a:rPr lang="he-IL" sz="2600" dirty="0">
                <a:latin typeface="David" panose="020E0502060401010101" pitchFamily="34" charset="-79"/>
                <a:cs typeface="David" panose="020E0502060401010101" pitchFamily="34" charset="-79"/>
              </a:rPr>
              <a:t>כיום, רוב המרכזים הלוגיסטיים בהם מתבצע ליקוט ההזמנות, בדיקת תקינות ההזמנה מתבצע </a:t>
            </a:r>
            <a:r>
              <a:rPr lang="he-IL" sz="2600" dirty="0" smtClean="0">
                <a:latin typeface="David" panose="020E0502060401010101" pitchFamily="34" charset="-79"/>
                <a:cs typeface="David" panose="020E0502060401010101" pitchFamily="34" charset="-79"/>
              </a:rPr>
              <a:t>בסוף התהליך עבור המשקל הכולל. </a:t>
            </a:r>
            <a:r>
              <a:rPr lang="he-IL" sz="2600" dirty="0">
                <a:latin typeface="David" panose="020E0502060401010101" pitchFamily="34" charset="-79"/>
                <a:cs typeface="David" panose="020E0502060401010101" pitchFamily="34" charset="-79"/>
              </a:rPr>
              <a:t>כלומר, אם </a:t>
            </a:r>
            <a:r>
              <a:rPr lang="he-IL" sz="2600" dirty="0" smtClean="0">
                <a:latin typeface="David" panose="020E0502060401010101" pitchFamily="34" charset="-79"/>
                <a:cs typeface="David" panose="020E0502060401010101" pitchFamily="34" charset="-79"/>
              </a:rPr>
              <a:t>התרחשה טעות ההזמנה כולה תפורק לגורמים על מנת לקבוע היכן קרתה הטעות.</a:t>
            </a:r>
          </a:p>
          <a:p>
            <a:endParaRPr lang="he-IL" sz="2600" dirty="0">
              <a:latin typeface="David" panose="020E0502060401010101" pitchFamily="34" charset="-79"/>
              <a:cs typeface="David" panose="020E0502060401010101" pitchFamily="34" charset="-79"/>
            </a:endParaRPr>
          </a:p>
          <a:p>
            <a:r>
              <a:rPr lang="he-IL" sz="2600" dirty="0" smtClean="0">
                <a:latin typeface="David" panose="020E0502060401010101" pitchFamily="34" charset="-79"/>
                <a:cs typeface="David" panose="020E0502060401010101" pitchFamily="34" charset="-79"/>
              </a:rPr>
              <a:t>באמצעות המשקל המוטמע בכלי השינוע, אשר עליהם מתבצע הליקוט, ניתן לדעת בעת הנחת הפריט הבודד, האם ישנה טעות או לא.</a:t>
            </a:r>
            <a:endParaRPr lang="he-IL" sz="2600" dirty="0">
              <a:latin typeface="David" panose="020E0502060401010101" pitchFamily="34" charset="-79"/>
              <a:cs typeface="David" panose="020E0502060401010101" pitchFamily="34" charset="-79"/>
            </a:endParaRPr>
          </a:p>
          <a:p>
            <a:endParaRPr lang="he-IL" sz="2600" dirty="0" smtClean="0">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14142387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8147248" cy="1143000"/>
          </a:xfrm>
        </p:spPr>
        <p:txBody>
          <a:bodyPr>
            <a:normAutofit/>
          </a:bodyPr>
          <a:lstStyle/>
          <a:p>
            <a:pPr algn="ctr"/>
            <a:r>
              <a:rPr lang="he-IL" sz="5400" dirty="0" smtClean="0"/>
              <a:t>איך זה עובד?</a:t>
            </a:r>
            <a:endParaRPr lang="he-IL" sz="5400" dirty="0"/>
          </a:p>
        </p:txBody>
      </p:sp>
      <p:sp>
        <p:nvSpPr>
          <p:cNvPr id="3" name="מציין מיקום תוכן 2"/>
          <p:cNvSpPr>
            <a:spLocks noGrp="1"/>
          </p:cNvSpPr>
          <p:nvPr>
            <p:ph idx="1"/>
          </p:nvPr>
        </p:nvSpPr>
        <p:spPr>
          <a:xfrm>
            <a:off x="467544" y="836712"/>
            <a:ext cx="7467600" cy="4853136"/>
          </a:xfrm>
        </p:spPr>
        <p:txBody>
          <a:bodyPr>
            <a:noAutofit/>
          </a:bodyPr>
          <a:lstStyle/>
          <a:p>
            <a:pPr marL="36576" indent="0">
              <a:buNone/>
            </a:pPr>
            <a:endParaRPr lang="he-IL" sz="2600" dirty="0">
              <a:latin typeface="David" panose="020E0502060401010101" pitchFamily="34" charset="-79"/>
              <a:cs typeface="David" panose="020E0502060401010101" pitchFamily="34" charset="-79"/>
            </a:endParaRPr>
          </a:p>
          <a:p>
            <a:endParaRPr lang="he-IL" sz="2600" dirty="0">
              <a:latin typeface="David" panose="020E0502060401010101" pitchFamily="34" charset="-79"/>
              <a:cs typeface="David" panose="020E0502060401010101" pitchFamily="34" charset="-79"/>
            </a:endParaRPr>
          </a:p>
          <a:p>
            <a:r>
              <a:rPr lang="he-IL" sz="2600" dirty="0" smtClean="0">
                <a:latin typeface="David" panose="020E0502060401010101" pitchFamily="34" charset="-79"/>
                <a:cs typeface="David" panose="020E0502060401010101" pitchFamily="34" charset="-79"/>
              </a:rPr>
              <a:t>בשיני המזלג של כלי השינוע מורכבים ״מתמרים״ הממירים אות פיזי (במקרה שלנו משקל) לאות חשמלי.</a:t>
            </a:r>
          </a:p>
          <a:p>
            <a:r>
              <a:rPr lang="he-IL" sz="2600" dirty="0" smtClean="0">
                <a:latin typeface="David" panose="020E0502060401010101" pitchFamily="34" charset="-79"/>
                <a:cs typeface="David" panose="020E0502060401010101" pitchFamily="34" charset="-79"/>
              </a:rPr>
              <a:t>באמצעות </a:t>
            </a:r>
            <a:r>
              <a:rPr lang="he-IL" sz="2600" dirty="0" err="1" smtClean="0">
                <a:latin typeface="David" panose="020E0502060401010101" pitchFamily="34" charset="-79"/>
                <a:cs typeface="David" panose="020E0502060401010101" pitchFamily="34" charset="-79"/>
              </a:rPr>
              <a:t>המתמרים</a:t>
            </a:r>
            <a:r>
              <a:rPr lang="he-IL" sz="2600" dirty="0" smtClean="0">
                <a:latin typeface="David" panose="020E0502060401010101" pitchFamily="34" charset="-79"/>
                <a:cs typeface="David" panose="020E0502060401010101" pitchFamily="34" charset="-79"/>
              </a:rPr>
              <a:t> אנו מסוגלים להגיע לדיוק של 100 גרם, כאשר משקל הנשיאה המרבי של כלי השינוע הוא 2.5 טון!</a:t>
            </a:r>
            <a:endParaRPr lang="he-IL" sz="2600" dirty="0">
              <a:latin typeface="David" panose="020E0502060401010101" pitchFamily="34" charset="-79"/>
              <a:cs typeface="David" panose="020E0502060401010101" pitchFamily="34" charset="-79"/>
            </a:endParaRPr>
          </a:p>
          <a:p>
            <a:endParaRPr lang="he-IL" sz="2600" dirty="0" smtClean="0">
              <a:latin typeface="David" panose="020E0502060401010101" pitchFamily="34" charset="-79"/>
              <a:cs typeface="David" panose="020E0502060401010101" pitchFamily="34" charset="-79"/>
            </a:endParaRPr>
          </a:p>
        </p:txBody>
      </p:sp>
      <p:pic>
        <p:nvPicPr>
          <p:cNvPr id="7" name="Picture 6"/>
          <p:cNvPicPr>
            <a:picLocks noChangeAspect="1"/>
          </p:cNvPicPr>
          <p:nvPr/>
        </p:nvPicPr>
        <p:blipFill>
          <a:blip r:embed="rId2"/>
          <a:stretch>
            <a:fillRect/>
          </a:stretch>
        </p:blipFill>
        <p:spPr>
          <a:xfrm>
            <a:off x="1619672" y="3861048"/>
            <a:ext cx="5905500" cy="2070100"/>
          </a:xfrm>
          <a:prstGeom prst="rect">
            <a:avLst/>
          </a:prstGeom>
        </p:spPr>
      </p:pic>
    </p:spTree>
    <p:extLst>
      <p:ext uri="{BB962C8B-B14F-4D97-AF65-F5344CB8AC3E}">
        <p14:creationId xmlns:p14="http://schemas.microsoft.com/office/powerpoint/2010/main" val="2026443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8075240" cy="1143000"/>
          </a:xfrm>
        </p:spPr>
        <p:txBody>
          <a:bodyPr>
            <a:normAutofit/>
          </a:bodyPr>
          <a:lstStyle/>
          <a:p>
            <a:pPr algn="ctr"/>
            <a:r>
              <a:rPr lang="he-IL" sz="5400" dirty="0" smtClean="0"/>
              <a:t>אפליקציית השליטה הקיימת</a:t>
            </a:r>
            <a:endParaRPr lang="he-IL" sz="5400" dirty="0"/>
          </a:p>
        </p:txBody>
      </p:sp>
      <p:sp>
        <p:nvSpPr>
          <p:cNvPr id="3" name="מציין מיקום תוכן 2"/>
          <p:cNvSpPr>
            <a:spLocks noGrp="1"/>
          </p:cNvSpPr>
          <p:nvPr>
            <p:ph idx="1"/>
          </p:nvPr>
        </p:nvSpPr>
        <p:spPr>
          <a:xfrm>
            <a:off x="467544" y="692696"/>
            <a:ext cx="7467600" cy="4997152"/>
          </a:xfrm>
        </p:spPr>
        <p:txBody>
          <a:bodyPr>
            <a:noAutofit/>
          </a:bodyPr>
          <a:lstStyle/>
          <a:p>
            <a:pPr marL="36576" indent="0">
              <a:buNone/>
            </a:pPr>
            <a:endParaRPr lang="he-IL" sz="2600" dirty="0">
              <a:latin typeface="David" panose="020E0502060401010101" pitchFamily="34" charset="-79"/>
              <a:cs typeface="David" panose="020E0502060401010101" pitchFamily="34" charset="-79"/>
            </a:endParaRPr>
          </a:p>
          <a:p>
            <a:pPr marL="36576" indent="0">
              <a:buNone/>
            </a:pPr>
            <a:endParaRPr lang="he-IL" sz="2600" dirty="0">
              <a:latin typeface="David" panose="020E0502060401010101" pitchFamily="34" charset="-79"/>
              <a:cs typeface="David" panose="020E0502060401010101" pitchFamily="34" charset="-79"/>
            </a:endParaRPr>
          </a:p>
          <a:p>
            <a:r>
              <a:rPr lang="he-IL" sz="2600" dirty="0" smtClean="0">
                <a:latin typeface="David" panose="020E0502060401010101" pitchFamily="34" charset="-79"/>
                <a:cs typeface="David" panose="020E0502060401010101" pitchFamily="34" charset="-79"/>
              </a:rPr>
              <a:t>המערכות </a:t>
            </a:r>
            <a:r>
              <a:rPr lang="he-IL" sz="2600" dirty="0">
                <a:latin typeface="David" panose="020E0502060401010101" pitchFamily="34" charset="-79"/>
                <a:cs typeface="David" panose="020E0502060401010101" pitchFamily="34" charset="-79"/>
              </a:rPr>
              <a:t>הקיימות מציעות ציוד קצה (כגון </a:t>
            </a:r>
            <a:r>
              <a:rPr lang="he-IL" sz="2600" dirty="0" err="1">
                <a:latin typeface="David" panose="020E0502060401010101" pitchFamily="34" charset="-79"/>
                <a:cs typeface="David" panose="020E0502060401010101" pitchFamily="34" charset="-79"/>
              </a:rPr>
              <a:t>מסופונים</a:t>
            </a:r>
            <a:r>
              <a:rPr lang="he-IL" sz="2600" dirty="0">
                <a:latin typeface="David" panose="020E0502060401010101" pitchFamily="34" charset="-79"/>
                <a:cs typeface="David" panose="020E0502060401010101" pitchFamily="34" charset="-79"/>
              </a:rPr>
              <a:t> ומחשבים ניידים) שאינם זולים </a:t>
            </a:r>
            <a:r>
              <a:rPr lang="he-IL" sz="2600" dirty="0" smtClean="0">
                <a:latin typeface="David" panose="020E0502060401010101" pitchFamily="34" charset="-79"/>
                <a:cs typeface="David" panose="020E0502060401010101" pitchFamily="34" charset="-79"/>
              </a:rPr>
              <a:t>לרכישה.  מכיוון </a:t>
            </a:r>
            <a:r>
              <a:rPr lang="he-IL" sz="2600" dirty="0">
                <a:latin typeface="David" panose="020E0502060401010101" pitchFamily="34" charset="-79"/>
                <a:cs typeface="David" panose="020E0502060401010101" pitchFamily="34" charset="-79"/>
              </a:rPr>
              <a:t>שמכשירים אלו אינם ניתנים לנשיאה על המפעיל הם מקובעים לכלי השינוע ובכך נתונים לנזק תמידי </a:t>
            </a:r>
            <a:r>
              <a:rPr lang="he-IL" sz="2600" dirty="0" smtClean="0">
                <a:latin typeface="David" panose="020E0502060401010101" pitchFamily="34" charset="-79"/>
                <a:cs typeface="David" panose="020E0502060401010101" pitchFamily="34" charset="-79"/>
              </a:rPr>
              <a:t>כתוצאה מפעולה </a:t>
            </a:r>
            <a:r>
              <a:rPr lang="he-IL" sz="2600" dirty="0">
                <a:latin typeface="David" panose="020E0502060401010101" pitchFamily="34" charset="-79"/>
                <a:cs typeface="David" panose="020E0502060401010101" pitchFamily="34" charset="-79"/>
              </a:rPr>
              <a:t>שוטפת.</a:t>
            </a:r>
            <a:endParaRPr lang="he-IL" sz="2600" dirty="0" smtClean="0">
              <a:latin typeface="David" panose="020E0502060401010101" pitchFamily="34" charset="-79"/>
              <a:cs typeface="David" panose="020E0502060401010101" pitchFamily="34" charset="-79"/>
            </a:endParaRPr>
          </a:p>
          <a:p>
            <a:endParaRPr lang="he-IL" sz="2600" dirty="0" smtClean="0">
              <a:latin typeface="David" panose="020E0502060401010101" pitchFamily="34" charset="-79"/>
              <a:cs typeface="David" panose="020E0502060401010101" pitchFamily="34" charset="-79"/>
            </a:endParaRPr>
          </a:p>
          <a:p>
            <a:r>
              <a:rPr lang="he-IL" sz="2600" dirty="0" smtClean="0">
                <a:latin typeface="David" panose="020E0502060401010101" pitchFamily="34" charset="-79"/>
                <a:cs typeface="David" panose="020E0502060401010101" pitchFamily="34" charset="-79"/>
              </a:rPr>
              <a:t>המערכות הקיימות אינן כדאיות </a:t>
            </a:r>
            <a:r>
              <a:rPr lang="he-IL" sz="2600" dirty="0">
                <a:latin typeface="David" panose="020E0502060401010101" pitchFamily="34" charset="-79"/>
                <a:cs typeface="David" panose="020E0502060401010101" pitchFamily="34" charset="-79"/>
              </a:rPr>
              <a:t>לרכישה - נמצא שהחזר ההשקעה הוא איטי, כלומר ההחזר מתקבל לאחר תקופת זמן ארוכה (אם בכלל) ולכן מוריד את הכדאיות שברכישה של מערכת כזו</a:t>
            </a:r>
            <a:r>
              <a:rPr lang="he-IL" sz="2600" dirty="0" smtClean="0">
                <a:latin typeface="David" panose="020E0502060401010101" pitchFamily="34" charset="-79"/>
                <a:cs typeface="David" panose="020E0502060401010101" pitchFamily="34" charset="-79"/>
              </a:rPr>
              <a:t>.</a:t>
            </a:r>
          </a:p>
        </p:txBody>
      </p:sp>
    </p:spTree>
    <p:extLst>
      <p:ext uri="{BB962C8B-B14F-4D97-AF65-F5344CB8AC3E}">
        <p14:creationId xmlns:p14="http://schemas.microsoft.com/office/powerpoint/2010/main" val="1674770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8003232" cy="1143000"/>
          </a:xfrm>
        </p:spPr>
        <p:txBody>
          <a:bodyPr>
            <a:normAutofit/>
          </a:bodyPr>
          <a:lstStyle/>
          <a:p>
            <a:pPr algn="ctr"/>
            <a:r>
              <a:rPr lang="he-IL" sz="5400" dirty="0" smtClean="0"/>
              <a:t>אפליקציית השליטה</a:t>
            </a:r>
            <a:r>
              <a:rPr lang="he-IL" dirty="0" smtClean="0"/>
              <a:t> </a:t>
            </a:r>
            <a:r>
              <a:rPr lang="he-IL" sz="5400" dirty="0" smtClean="0"/>
              <a:t>החדשה</a:t>
            </a:r>
            <a:endParaRPr lang="he-IL" sz="5400" dirty="0"/>
          </a:p>
        </p:txBody>
      </p:sp>
      <p:sp>
        <p:nvSpPr>
          <p:cNvPr id="3" name="מציין מיקום תוכן 2"/>
          <p:cNvSpPr>
            <a:spLocks noGrp="1"/>
          </p:cNvSpPr>
          <p:nvPr>
            <p:ph idx="1"/>
          </p:nvPr>
        </p:nvSpPr>
        <p:spPr>
          <a:xfrm>
            <a:off x="457200" y="1844824"/>
            <a:ext cx="7467600" cy="4525963"/>
          </a:xfrm>
        </p:spPr>
        <p:txBody>
          <a:bodyPr>
            <a:normAutofit/>
          </a:bodyPr>
          <a:lstStyle/>
          <a:p>
            <a:r>
              <a:rPr lang="he-IL" sz="2400" dirty="0" smtClean="0">
                <a:latin typeface="David" panose="020E0502060401010101" pitchFamily="34" charset="-79"/>
                <a:cs typeface="David" panose="020E0502060401010101" pitchFamily="34" charset="-79"/>
              </a:rPr>
              <a:t>זולה באופן יחסי ואמינה.</a:t>
            </a:r>
          </a:p>
          <a:p>
            <a:r>
              <a:rPr lang="he-IL" sz="2400" dirty="0" smtClean="0">
                <a:latin typeface="David" panose="020E0502060401010101" pitchFamily="34" charset="-79"/>
                <a:cs typeface="David" panose="020E0502060401010101" pitchFamily="34" charset="-79"/>
              </a:rPr>
              <a:t>עובדת על כל טלפון חכם (אנדרואיד, </a:t>
            </a:r>
            <a:r>
              <a:rPr lang="en-US" sz="2400" dirty="0" smtClean="0">
                <a:latin typeface="David" panose="020E0502060401010101" pitchFamily="34" charset="-79"/>
                <a:cs typeface="David" panose="020E0502060401010101" pitchFamily="34" charset="-79"/>
              </a:rPr>
              <a:t>iOS</a:t>
            </a:r>
            <a:r>
              <a:rPr lang="he-IL" sz="2400" dirty="0" smtClean="0">
                <a:latin typeface="David" panose="020E0502060401010101" pitchFamily="34" charset="-79"/>
                <a:cs typeface="David" panose="020E0502060401010101" pitchFamily="34" charset="-79"/>
              </a:rPr>
              <a:t>).</a:t>
            </a:r>
            <a:endParaRPr lang="he-IL" sz="2400" dirty="0" smtClean="0">
              <a:latin typeface="David" panose="020E0502060401010101" pitchFamily="34" charset="-79"/>
              <a:cs typeface="David" panose="020E0502060401010101" pitchFamily="34" charset="-79"/>
            </a:endParaRPr>
          </a:p>
          <a:p>
            <a:r>
              <a:rPr lang="he-IL" sz="2400" dirty="0" smtClean="0">
                <a:latin typeface="David" panose="020E0502060401010101" pitchFamily="34" charset="-79"/>
                <a:cs typeface="David" panose="020E0502060401010101" pitchFamily="34" charset="-79"/>
              </a:rPr>
              <a:t>ידידותית למשתמש.</a:t>
            </a:r>
            <a:endParaRPr lang="he-IL" sz="2400" dirty="0">
              <a:latin typeface="David" panose="020E0502060401010101" pitchFamily="34" charset="-79"/>
              <a:cs typeface="David" panose="020E0502060401010101" pitchFamily="34" charset="-79"/>
            </a:endParaRPr>
          </a:p>
          <a:p>
            <a:r>
              <a:rPr lang="he-IL" sz="2400" dirty="0" smtClean="0">
                <a:latin typeface="David" panose="020E0502060401010101" pitchFamily="34" charset="-79"/>
                <a:cs typeface="David" panose="020E0502060401010101" pitchFamily="34" charset="-79"/>
              </a:rPr>
              <a:t>ביצועי </a:t>
            </a:r>
            <a:r>
              <a:rPr lang="he-IL" sz="2400" dirty="0">
                <a:latin typeface="David" panose="020E0502060401010101" pitchFamily="34" charset="-79"/>
                <a:cs typeface="David" panose="020E0502060401010101" pitchFamily="34" charset="-79"/>
              </a:rPr>
              <a:t>המערכת החדשה </a:t>
            </a:r>
            <a:r>
              <a:rPr lang="he-IL" sz="2400" dirty="0" smtClean="0">
                <a:latin typeface="David" panose="020E0502060401010101" pitchFamily="34" charset="-79"/>
                <a:cs typeface="David" panose="020E0502060401010101" pitchFamily="34" charset="-79"/>
              </a:rPr>
              <a:t>טובים או שקולים לביצועי </a:t>
            </a:r>
            <a:r>
              <a:rPr lang="he-IL" sz="2400" dirty="0" err="1">
                <a:latin typeface="David" panose="020E0502060401010101" pitchFamily="34" charset="-79"/>
                <a:cs typeface="David" panose="020E0502060401010101" pitchFamily="34" charset="-79"/>
              </a:rPr>
              <a:t>המסופונים</a:t>
            </a:r>
            <a:r>
              <a:rPr lang="he-IL" sz="2400" dirty="0">
                <a:latin typeface="David" panose="020E0502060401010101" pitchFamily="34" charset="-79"/>
                <a:cs typeface="David" panose="020E0502060401010101" pitchFamily="34" charset="-79"/>
              </a:rPr>
              <a:t> והמחשבים </a:t>
            </a:r>
            <a:r>
              <a:rPr lang="he-IL" sz="2400" dirty="0" smtClean="0">
                <a:latin typeface="David" panose="020E0502060401010101" pitchFamily="34" charset="-79"/>
                <a:cs typeface="David" panose="020E0502060401010101" pitchFamily="34" charset="-79"/>
              </a:rPr>
              <a:t>הניידים.</a:t>
            </a:r>
          </a:p>
          <a:p>
            <a:r>
              <a:rPr lang="he-IL" sz="2400" dirty="0" smtClean="0">
                <a:latin typeface="David" panose="020E0502060401010101" pitchFamily="34" charset="-79"/>
                <a:cs typeface="David" panose="020E0502060401010101" pitchFamily="34" charset="-79"/>
              </a:rPr>
              <a:t>מאפשרת לעובד להסתובב עם פחות ציוד נלווה כגון סורק ברקוד חיצוני. </a:t>
            </a:r>
          </a:p>
          <a:p>
            <a:r>
              <a:rPr lang="he-IL" sz="2400" dirty="0" smtClean="0">
                <a:latin typeface="David" panose="020E0502060401010101" pitchFamily="34" charset="-79"/>
                <a:cs typeface="David" panose="020E0502060401010101" pitchFamily="34" charset="-79"/>
              </a:rPr>
              <a:t>מאפשרת התממשקות עם מערכת הניהול של הלקוח.</a:t>
            </a:r>
          </a:p>
        </p:txBody>
      </p:sp>
    </p:spTree>
    <p:extLst>
      <p:ext uri="{BB962C8B-B14F-4D97-AF65-F5344CB8AC3E}">
        <p14:creationId xmlns:p14="http://schemas.microsoft.com/office/powerpoint/2010/main" val="6908362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457200" y="274638"/>
            <a:ext cx="8147248" cy="1143000"/>
          </a:xfrm>
        </p:spPr>
        <p:txBody>
          <a:bodyPr/>
          <a:lstStyle/>
          <a:p>
            <a:pPr algn="ctr"/>
            <a:r>
              <a:rPr lang="he-IL" dirty="0" smtClean="0"/>
              <a:t>טכנולוגיות</a:t>
            </a:r>
            <a:endParaRPr lang="he-IL" dirty="0"/>
          </a:p>
        </p:txBody>
      </p:sp>
      <p:sp>
        <p:nvSpPr>
          <p:cNvPr id="3" name="מציין מיקום תוכן 2"/>
          <p:cNvSpPr>
            <a:spLocks noGrp="1"/>
          </p:cNvSpPr>
          <p:nvPr>
            <p:ph idx="1"/>
          </p:nvPr>
        </p:nvSpPr>
        <p:spPr>
          <a:xfrm>
            <a:off x="-773632" y="1463700"/>
            <a:ext cx="7776864" cy="4685830"/>
          </a:xfrm>
        </p:spPr>
        <p:txBody>
          <a:bodyPr>
            <a:normAutofit/>
          </a:bodyPr>
          <a:lstStyle/>
          <a:p>
            <a:r>
              <a:rPr lang="en-US" sz="4400" dirty="0" smtClean="0"/>
              <a:t>Client side</a:t>
            </a:r>
            <a:endParaRPr lang="he-IL" sz="4400" dirty="0" smtClean="0"/>
          </a:p>
          <a:p>
            <a:pPr lvl="2"/>
            <a:r>
              <a:rPr lang="en-US" dirty="0">
                <a:latin typeface="Arial" panose="020B0604020202020204" pitchFamily="34" charset="0"/>
                <a:cs typeface="Arial" panose="020B0604020202020204" pitchFamily="34" charset="0"/>
              </a:rPr>
              <a:t>JavaScript</a:t>
            </a:r>
          </a:p>
          <a:p>
            <a:pPr lvl="2"/>
            <a:r>
              <a:rPr lang="en-US" dirty="0" smtClean="0">
                <a:latin typeface="Arial" panose="020B0604020202020204" pitchFamily="34" charset="0"/>
                <a:cs typeface="Arial" panose="020B0604020202020204" pitchFamily="34" charset="0"/>
              </a:rPr>
              <a:t>AngularJS</a:t>
            </a:r>
            <a:endParaRPr lang="en-US" dirty="0" smtClean="0">
              <a:latin typeface="Arial" panose="020B0604020202020204" pitchFamily="34" charset="0"/>
              <a:cs typeface="Arial" panose="020B0604020202020204" pitchFamily="34" charset="0"/>
            </a:endParaRPr>
          </a:p>
          <a:p>
            <a:pPr lvl="2"/>
            <a:r>
              <a:rPr lang="en-US" dirty="0" smtClean="0">
                <a:latin typeface="Arial" panose="020B0604020202020204" pitchFamily="34" charset="0"/>
                <a:cs typeface="Arial" panose="020B0604020202020204" pitchFamily="34" charset="0"/>
              </a:rPr>
              <a:t>HTML5</a:t>
            </a:r>
          </a:p>
          <a:p>
            <a:pPr lvl="2"/>
            <a:r>
              <a:rPr lang="en-US" dirty="0" smtClean="0">
                <a:latin typeface="Arial" panose="020B0604020202020204" pitchFamily="34" charset="0"/>
                <a:cs typeface="Arial" panose="020B0604020202020204" pitchFamily="34" charset="0"/>
              </a:rPr>
              <a:t>CSS3</a:t>
            </a:r>
          </a:p>
          <a:p>
            <a:pPr lvl="2"/>
            <a:r>
              <a:rPr lang="en-US" dirty="0" smtClean="0">
                <a:latin typeface="Arial" panose="020B0604020202020204" pitchFamily="34" charset="0"/>
                <a:cs typeface="Arial" panose="020B0604020202020204" pitchFamily="34" charset="0"/>
              </a:rPr>
              <a:t>jQuery</a:t>
            </a:r>
            <a:endParaRPr lang="en-US" dirty="0">
              <a:latin typeface="Arial" panose="020B0604020202020204" pitchFamily="34" charset="0"/>
              <a:cs typeface="Arial" panose="020B0604020202020204" pitchFamily="34" charset="0"/>
            </a:endParaRPr>
          </a:p>
          <a:p>
            <a:pPr lvl="2"/>
            <a:r>
              <a:rPr lang="en-US" dirty="0" smtClean="0">
                <a:latin typeface="Arial" panose="020B0604020202020204" pitchFamily="34" charset="0"/>
                <a:cs typeface="Arial" panose="020B0604020202020204" pitchFamily="34" charset="0"/>
              </a:rPr>
              <a:t>REST</a:t>
            </a:r>
            <a:endParaRPr lang="en-US" dirty="0" smtClean="0">
              <a:latin typeface="Arial" panose="020B0604020202020204" pitchFamily="34" charset="0"/>
              <a:cs typeface="Arial" panose="020B0604020202020204" pitchFamily="34" charset="0"/>
            </a:endParaRPr>
          </a:p>
          <a:p>
            <a:pPr lvl="2"/>
            <a:r>
              <a:rPr lang="en-US" dirty="0" smtClean="0"/>
              <a:t>IONIC</a:t>
            </a:r>
            <a:endParaRPr lang="en-US" dirty="0">
              <a:latin typeface="Arial" panose="020B0604020202020204" pitchFamily="34" charset="0"/>
              <a:cs typeface="Arial" panose="020B0604020202020204" pitchFamily="34" charset="0"/>
            </a:endParaRPr>
          </a:p>
          <a:p>
            <a:pPr marL="749808" lvl="2" indent="0" algn="l">
              <a:buNone/>
            </a:pPr>
            <a:endParaRPr lang="en-US" dirty="0" smtClean="0">
              <a:latin typeface="Arial" panose="020B0604020202020204" pitchFamily="34" charset="0"/>
              <a:cs typeface="Arial" panose="020B0604020202020204" pitchFamily="34" charset="0"/>
            </a:endParaRPr>
          </a:p>
        </p:txBody>
      </p:sp>
      <p:pic>
        <p:nvPicPr>
          <p:cNvPr id="10"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182" y="3988486"/>
            <a:ext cx="957262" cy="9572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39297" y="2492896"/>
            <a:ext cx="682625" cy="9572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6043" y="2335568"/>
            <a:ext cx="2935288" cy="7810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4204" y="4053673"/>
            <a:ext cx="912813" cy="9128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5209" y="3998110"/>
            <a:ext cx="1936750" cy="9683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Picture 5"/>
          <p:cNvPicPr>
            <a:picLocks noChangeAspect="1"/>
          </p:cNvPicPr>
          <p:nvPr/>
        </p:nvPicPr>
        <p:blipFill>
          <a:blip r:embed="rId7"/>
          <a:stretch>
            <a:fillRect/>
          </a:stretch>
        </p:blipFill>
        <p:spPr>
          <a:xfrm>
            <a:off x="302056" y="1016893"/>
            <a:ext cx="2286000" cy="812800"/>
          </a:xfrm>
          <a:prstGeom prst="rect">
            <a:avLst/>
          </a:prstGeom>
        </p:spPr>
      </p:pic>
    </p:spTree>
    <p:extLst>
      <p:ext uri="{BB962C8B-B14F-4D97-AF65-F5344CB8AC3E}">
        <p14:creationId xmlns:p14="http://schemas.microsoft.com/office/powerpoint/2010/main" val="2501779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כותרת 1"/>
          <p:cNvSpPr>
            <a:spLocks noGrp="1"/>
          </p:cNvSpPr>
          <p:nvPr>
            <p:ph type="title"/>
          </p:nvPr>
        </p:nvSpPr>
        <p:spPr>
          <a:xfrm>
            <a:off x="457200" y="274638"/>
            <a:ext cx="8075240" cy="1143000"/>
          </a:xfrm>
        </p:spPr>
        <p:txBody>
          <a:bodyPr/>
          <a:lstStyle/>
          <a:p>
            <a:pPr algn="ctr"/>
            <a:r>
              <a:rPr lang="he-IL" dirty="0" smtClean="0"/>
              <a:t>טכנולוגיות</a:t>
            </a:r>
            <a:endParaRPr lang="he-IL" dirty="0"/>
          </a:p>
        </p:txBody>
      </p:sp>
      <p:sp>
        <p:nvSpPr>
          <p:cNvPr id="5" name="מציין מיקום תוכן 2"/>
          <p:cNvSpPr>
            <a:spLocks noGrp="1"/>
          </p:cNvSpPr>
          <p:nvPr>
            <p:ph idx="1"/>
          </p:nvPr>
        </p:nvSpPr>
        <p:spPr>
          <a:xfrm>
            <a:off x="-1260648" y="1597346"/>
            <a:ext cx="7467600" cy="4525963"/>
          </a:xfrm>
        </p:spPr>
        <p:txBody>
          <a:bodyPr>
            <a:normAutofit/>
          </a:bodyPr>
          <a:lstStyle/>
          <a:p>
            <a:r>
              <a:rPr lang="en-US" sz="4400" dirty="0" smtClean="0"/>
              <a:t>Server side</a:t>
            </a:r>
            <a:endParaRPr lang="he-IL" sz="4400" dirty="0" smtClean="0"/>
          </a:p>
          <a:p>
            <a:pPr lvl="2"/>
            <a:r>
              <a:rPr lang="en-US" dirty="0" err="1"/>
              <a:t>NodeJS</a:t>
            </a:r>
            <a:endParaRPr lang="he-IL" dirty="0" smtClean="0"/>
          </a:p>
          <a:p>
            <a:pPr lvl="2"/>
            <a:r>
              <a:rPr lang="en-US" dirty="0" err="1" smtClean="0"/>
              <a:t>ExpressJS</a:t>
            </a:r>
            <a:r>
              <a:rPr lang="en-US" dirty="0"/>
              <a:t>	</a:t>
            </a:r>
            <a:endParaRPr lang="en-US" dirty="0">
              <a:latin typeface="Arial" panose="020B0604020202020204" pitchFamily="34" charset="0"/>
              <a:cs typeface="Arial" panose="020B0604020202020204" pitchFamily="34" charset="0"/>
            </a:endParaRPr>
          </a:p>
          <a:p>
            <a:pPr lvl="2"/>
            <a:r>
              <a:rPr lang="en-US" dirty="0"/>
              <a:t>MongoDB </a:t>
            </a:r>
            <a:endParaRPr lang="en-US" dirty="0" smtClean="0"/>
          </a:p>
          <a:p>
            <a:pPr marL="36576" indent="0">
              <a:buNone/>
            </a:pPr>
            <a:r>
              <a:rPr lang="en-US" dirty="0"/>
              <a:t>	</a:t>
            </a:r>
            <a:endParaRPr lang="he-IL" dirty="0" smtClean="0"/>
          </a:p>
        </p:txBody>
      </p:sp>
      <p:pic>
        <p:nvPicPr>
          <p:cNvPr id="6" name="Picture 6" descr="C:\projects\social-project\POWERPOINT\68747470733a2f2f692e636c6f756475702e636f6d2f7a6659366c4c376546612d3330303078333030302e706e67.png"/>
          <p:cNvPicPr>
            <a:picLocks noChangeAspect="1" noChangeArrowheads="1"/>
          </p:cNvPicPr>
          <p:nvPr/>
        </p:nvPicPr>
        <p:blipFill>
          <a:blip r:embed="rId2" cstate="print"/>
          <a:srcRect/>
          <a:stretch>
            <a:fillRect/>
          </a:stretch>
        </p:blipFill>
        <p:spPr bwMode="auto">
          <a:xfrm>
            <a:off x="567978" y="3251702"/>
            <a:ext cx="2343238" cy="710530"/>
          </a:xfrm>
          <a:prstGeom prst="rect">
            <a:avLst/>
          </a:prstGeom>
          <a:noFill/>
        </p:spPr>
      </p:pic>
      <p:pic>
        <p:nvPicPr>
          <p:cNvPr id="7" name="Picture 4" descr="C:\projects\social-project\POWERPOINT\logo-mongodb-header.png"/>
          <p:cNvPicPr>
            <a:picLocks noChangeAspect="1" noChangeArrowheads="1"/>
          </p:cNvPicPr>
          <p:nvPr/>
        </p:nvPicPr>
        <p:blipFill>
          <a:blip r:embed="rId3" cstate="print"/>
          <a:srcRect/>
          <a:stretch>
            <a:fillRect/>
          </a:stretch>
        </p:blipFill>
        <p:spPr bwMode="auto">
          <a:xfrm>
            <a:off x="260702" y="2182377"/>
            <a:ext cx="2957790" cy="845083"/>
          </a:xfrm>
          <a:prstGeom prst="rect">
            <a:avLst/>
          </a:prstGeom>
          <a:noFill/>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152" y="3027460"/>
            <a:ext cx="2960521" cy="73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00525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p:cNvSpPr>
            <a:spLocks noGrp="1"/>
          </p:cNvSpPr>
          <p:nvPr>
            <p:ph type="title"/>
          </p:nvPr>
        </p:nvSpPr>
        <p:spPr>
          <a:xfrm>
            <a:off x="838200" y="193457"/>
            <a:ext cx="7467600" cy="1143000"/>
          </a:xfrm>
        </p:spPr>
        <p:txBody>
          <a:bodyPr>
            <a:normAutofit fontScale="90000"/>
          </a:bodyPr>
          <a:lstStyle/>
          <a:p>
            <a:pPr algn="ctr"/>
            <a:r>
              <a:rPr lang="he-IL" dirty="0" smtClean="0"/>
              <a:t>פיתוח </a:t>
            </a:r>
            <a:r>
              <a:rPr lang="he-IL" dirty="0" err="1" smtClean="0"/>
              <a:t>אג׳ילי</a:t>
            </a:r>
            <a:r>
              <a:rPr lang="he-IL" dirty="0" smtClean="0"/>
              <a:t> ועבודה עם </a:t>
            </a:r>
            <a:r>
              <a:rPr lang="en-US" dirty="0" err="1" smtClean="0"/>
              <a:t>Git,Github</a:t>
            </a:r>
            <a:endParaRPr lang="he-IL" dirty="0"/>
          </a:p>
        </p:txBody>
      </p:sp>
      <p:pic>
        <p:nvPicPr>
          <p:cNvPr id="2050" name="Picture 2"/>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1187624" y="2492896"/>
            <a:ext cx="6953628" cy="3672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168" y="1340768"/>
            <a:ext cx="2123995" cy="7200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p:cNvPicPr>
            <a:picLocks noChangeAspect="1"/>
          </p:cNvPicPr>
          <p:nvPr/>
        </p:nvPicPr>
        <p:blipFill>
          <a:blip r:embed="rId4"/>
          <a:stretch>
            <a:fillRect/>
          </a:stretch>
        </p:blipFill>
        <p:spPr>
          <a:xfrm>
            <a:off x="611560" y="1327486"/>
            <a:ext cx="2030932" cy="805370"/>
          </a:xfrm>
          <a:prstGeom prst="rect">
            <a:avLst/>
          </a:prstGeom>
        </p:spPr>
      </p:pic>
    </p:spTree>
    <p:extLst>
      <p:ext uri="{BB962C8B-B14F-4D97-AF65-F5344CB8AC3E}">
        <p14:creationId xmlns:p14="http://schemas.microsoft.com/office/powerpoint/2010/main" val="2628398081"/>
      </p:ext>
    </p:extLst>
  </p:cSld>
  <p:clrMapOvr>
    <a:masterClrMapping/>
  </p:clrMapOvr>
</p:sld>
</file>

<file path=ppt/theme/theme1.xml><?xml version="1.0" encoding="utf-8"?>
<a:theme xmlns:a="http://schemas.openxmlformats.org/drawingml/2006/main" name="טכני">
  <a:themeElements>
    <a:clrScheme name="טכני">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טכני">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טכני">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6602</TotalTime>
  <Words>497</Words>
  <Application>Microsoft Macintosh PowerPoint</Application>
  <PresentationFormat>On-screen Show (4:3)</PresentationFormat>
  <Paragraphs>104</Paragraphs>
  <Slides>23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David</vt:lpstr>
      <vt:lpstr>Franklin Gothic Book</vt:lpstr>
      <vt:lpstr>Levenim MT</vt:lpstr>
      <vt:lpstr>Wingdings 2</vt:lpstr>
      <vt:lpstr>Arial</vt:lpstr>
      <vt:lpstr>טכני</vt:lpstr>
      <vt:lpstr> אפליקציית שליטה במשקל     לכלי שינוע</vt:lpstr>
      <vt:lpstr>משקל בכלי שינוע?</vt:lpstr>
      <vt:lpstr>משקל בכלי שינוע?</vt:lpstr>
      <vt:lpstr>איך זה עובד?</vt:lpstr>
      <vt:lpstr>אפליקציית השליטה הקיימת</vt:lpstr>
      <vt:lpstr>אפליקציית השליטה החדשה</vt:lpstr>
      <vt:lpstr>טכנולוגיות</vt:lpstr>
      <vt:lpstr>טכנולוגיות</vt:lpstr>
      <vt:lpstr>פיתוח אג׳ילי ועבודה עם Git,Github</vt:lpstr>
      <vt:lpstr>NoSQL Database</vt:lpstr>
      <vt:lpstr>הצגת מערכת הניהול</vt:lpstr>
      <vt:lpstr>מערכת הניהול מסך התחברות מנהל</vt:lpstr>
      <vt:lpstr>מערכת הניהול מסך ראשי</vt:lpstr>
      <vt:lpstr>מערכת הניהול צפייה ועריכה של משתמשים</vt:lpstr>
      <vt:lpstr>מערכת הניהול צפייה ועריכה של הזמנות</vt:lpstr>
      <vt:lpstr>מערכת הניהול צפייה ועריכה של מוצרים</vt:lpstr>
      <vt:lpstr>האפליקציה דף כניסת משתמש</vt:lpstr>
      <vt:lpstr>האפליקציה דף המשימות של העובד</vt:lpstr>
      <vt:lpstr>האפליקציה ליקוט הזמנה סריקת ברקוד</vt:lpstr>
      <vt:lpstr>האפליקציה דף שקילה חופשית</vt:lpstr>
      <vt:lpstr>האפליקציה דף השקילות שלי</vt:lpstr>
      <vt:lpstr>איך הכול עובד</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omri ben shitrit</dc:creator>
  <cp:lastModifiedBy>Liron Zluf</cp:lastModifiedBy>
  <cp:revision>54</cp:revision>
  <dcterms:created xsi:type="dcterms:W3CDTF">2016-11-15T10:09:06Z</dcterms:created>
  <dcterms:modified xsi:type="dcterms:W3CDTF">2016-12-06T18:14:01Z</dcterms:modified>
</cp:coreProperties>
</file>